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18"/>
  </p:notesMasterIdLst>
  <p:sldIdLst>
    <p:sldId id="256" r:id="rId2"/>
    <p:sldId id="257" r:id="rId3"/>
    <p:sldId id="270" r:id="rId4"/>
    <p:sldId id="258" r:id="rId5"/>
    <p:sldId id="259" r:id="rId6"/>
    <p:sldId id="260" r:id="rId7"/>
    <p:sldId id="261" r:id="rId8"/>
    <p:sldId id="262" r:id="rId9"/>
    <p:sldId id="263" r:id="rId10"/>
    <p:sldId id="265" r:id="rId11"/>
    <p:sldId id="264" r:id="rId12"/>
    <p:sldId id="266" r:id="rId13"/>
    <p:sldId id="271" r:id="rId14"/>
    <p:sldId id="268" r:id="rId15"/>
    <p:sldId id="267"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27" d="100"/>
          <a:sy n="12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 ram" userId="6f431041ecf33d0f" providerId="LiveId" clId="{0CE01894-2EBF-47CC-82B4-A34656F2BA88}"/>
    <pc:docChg chg="modSld">
      <pc:chgData name="d ram" userId="6f431041ecf33d0f" providerId="LiveId" clId="{0CE01894-2EBF-47CC-82B4-A34656F2BA88}" dt="2020-03-27T22:55:18.452" v="10" actId="20577"/>
      <pc:docMkLst>
        <pc:docMk/>
      </pc:docMkLst>
      <pc:sldChg chg="modSp">
        <pc:chgData name="d ram" userId="6f431041ecf33d0f" providerId="LiveId" clId="{0CE01894-2EBF-47CC-82B4-A34656F2BA88}" dt="2020-03-27T22:55:18.452" v="10" actId="20577"/>
        <pc:sldMkLst>
          <pc:docMk/>
          <pc:sldMk cId="4264124322" sldId="256"/>
        </pc:sldMkLst>
        <pc:spChg chg="mod">
          <ac:chgData name="d ram" userId="6f431041ecf33d0f" providerId="LiveId" clId="{0CE01894-2EBF-47CC-82B4-A34656F2BA88}" dt="2020-03-27T22:55:18.452" v="10" actId="20577"/>
          <ac:spMkLst>
            <pc:docMk/>
            <pc:sldMk cId="4264124322" sldId="256"/>
            <ac:spMk id="3" creationId="{9D9246D4-5E02-465B-BC8C-3AFE0F20FE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B18E9-CBF3-4D05-A294-0CABFD27CFE8}" type="datetimeFigureOut">
              <a:rPr lang="en-CA" smtClean="0"/>
              <a:t>2020-03-28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F6F5A-DA86-4EFC-AA72-CF1B1AB2D937}" type="slidenum">
              <a:rPr lang="en-CA" smtClean="0"/>
              <a:t>‹#›</a:t>
            </a:fld>
            <a:endParaRPr lang="en-CA"/>
          </a:p>
        </p:txBody>
      </p:sp>
    </p:spTree>
    <p:extLst>
      <p:ext uri="{BB962C8B-B14F-4D97-AF65-F5344CB8AC3E}">
        <p14:creationId xmlns:p14="http://schemas.microsoft.com/office/powerpoint/2010/main" val="411635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3/28/20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5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3/28/20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23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3/28/20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66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3/28/20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827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3/28/20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3/28/20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753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3/28/20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60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3/28/20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921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3/28/20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15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3/28/20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03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3/28/20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1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3/28/20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8646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06" r:id="rId6"/>
    <p:sldLayoutId id="2147483711"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17/06/relationships/model3d" Target="../media/model3d4.glb"/><Relationship Id="rId13"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7.png"/><Relationship Id="rId12" Type="http://schemas.microsoft.com/office/2017/06/relationships/model3d" Target="../media/model3d5.glb"/><Relationship Id="rId2" Type="http://schemas.microsoft.com/office/2017/06/relationships/model3d" Target="../media/model3d1.glb"/><Relationship Id="rId16" Type="http://schemas.openxmlformats.org/officeDocument/2006/relationships/image" Target="../media/image13.png"/><Relationship Id="rId1" Type="http://schemas.openxmlformats.org/officeDocument/2006/relationships/slideLayout" Target="../slideLayouts/slideLayout2.xml"/><Relationship Id="rId6" Type="http://schemas.microsoft.com/office/2017/06/relationships/model3d" Target="../media/model3d3.glb"/><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image" Target="../media/image9.png"/><Relationship Id="rId4" Type="http://schemas.microsoft.com/office/2017/06/relationships/model3d" Target="../media/model3d2.glb"/><Relationship Id="rId9" Type="http://schemas.openxmlformats.org/officeDocument/2006/relationships/image" Target="../media/image8.png"/><Relationship Id="rId14" Type="http://schemas.microsoft.com/office/2017/06/relationships/model3d" Target="../media/model3d6.glb"/></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E569E-BA4D-4AB3-8370-4029C7A8D046}"/>
              </a:ext>
            </a:extLst>
          </p:cNvPr>
          <p:cNvPicPr>
            <a:picLocks noChangeAspect="1"/>
          </p:cNvPicPr>
          <p:nvPr/>
        </p:nvPicPr>
        <p:blipFill rotWithShape="1">
          <a:blip r:embed="rId2">
            <a:grayscl/>
          </a:blip>
          <a:srcRect t="12779" b="3578"/>
          <a:stretch/>
        </p:blipFill>
        <p:spPr>
          <a:xfrm>
            <a:off x="-3048" y="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92C4C-DE72-4A1D-82B3-5700A7EC7C39}"/>
              </a:ext>
            </a:extLst>
          </p:cNvPr>
          <p:cNvSpPr>
            <a:spLocks noGrp="1"/>
          </p:cNvSpPr>
          <p:nvPr>
            <p:ph type="ctrTitle"/>
          </p:nvPr>
        </p:nvSpPr>
        <p:spPr>
          <a:xfrm>
            <a:off x="1063752" y="-1400559"/>
            <a:ext cx="10058400" cy="3663755"/>
          </a:xfrm>
          <a:effectLst>
            <a:outerShdw blurRad="50800" dist="38100" dir="2700000" algn="tl" rotWithShape="0">
              <a:prstClr val="black">
                <a:alpha val="40000"/>
              </a:prstClr>
            </a:outerShdw>
          </a:effectLst>
        </p:spPr>
        <p:txBody>
          <a:bodyPr>
            <a:normAutofit/>
          </a:bodyPr>
          <a:lstStyle/>
          <a:p>
            <a:pPr algn="ctr"/>
            <a:r>
              <a:rPr lang="en-CA" sz="4800" dirty="0">
                <a:solidFill>
                  <a:schemeClr val="bg1"/>
                </a:solidFill>
              </a:rPr>
              <a:t> </a:t>
            </a:r>
            <a:r>
              <a:rPr lang="en-CA" sz="4800" dirty="0">
                <a:solidFill>
                  <a:schemeClr val="tx1"/>
                </a:solidFill>
              </a:rPr>
              <a:t>Super Awesome Team Presents:</a:t>
            </a:r>
          </a:p>
        </p:txBody>
      </p:sp>
      <p:sp>
        <p:nvSpPr>
          <p:cNvPr id="3" name="Subtitle 2">
            <a:extLst>
              <a:ext uri="{FF2B5EF4-FFF2-40B4-BE49-F238E27FC236}">
                <a16:creationId xmlns:a16="http://schemas.microsoft.com/office/drawing/2014/main" id="{9D9246D4-5E02-465B-BC8C-3AFE0F20FEC9}"/>
              </a:ext>
            </a:extLst>
          </p:cNvPr>
          <p:cNvSpPr>
            <a:spLocks noGrp="1"/>
          </p:cNvSpPr>
          <p:nvPr>
            <p:ph type="subTitle" idx="1"/>
          </p:nvPr>
        </p:nvSpPr>
        <p:spPr>
          <a:xfrm>
            <a:off x="1063752" y="2332471"/>
            <a:ext cx="10058400" cy="1195834"/>
          </a:xfrm>
          <a:effectLst>
            <a:outerShdw blurRad="50800" dist="38100" dir="2700000" algn="tl" rotWithShape="0">
              <a:prstClr val="black">
                <a:alpha val="40000"/>
              </a:prstClr>
            </a:outerShdw>
          </a:effectLst>
        </p:spPr>
        <p:txBody>
          <a:bodyPr>
            <a:normAutofit/>
          </a:bodyPr>
          <a:lstStyle/>
          <a:p>
            <a:pPr algn="ctr"/>
            <a:r>
              <a:rPr lang="en-CA" sz="2800" dirty="0"/>
              <a:t>Data Analysis on Student Enrolment </a:t>
            </a:r>
          </a:p>
        </p:txBody>
      </p:sp>
      <p:cxnSp>
        <p:nvCxnSpPr>
          <p:cNvPr id="16" name="Straight Connector 15">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6F0311-7013-4533-A6CC-807CCC3ED651}"/>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3125" b="95703" l="9272" r="89404">
                        <a14:foregroundMark x1="11258" y1="9375" x2="11258" y2="9375"/>
                        <a14:foregroundMark x1="11258" y1="9375" x2="11258" y2="9375"/>
                        <a14:foregroundMark x1="13576" y1="6641" x2="13576" y2="6641"/>
                        <a14:foregroundMark x1="48344" y1="6055" x2="48344" y2="6055"/>
                        <a14:foregroundMark x1="48344" y1="6055" x2="48344" y2="6055"/>
                        <a14:foregroundMark x1="88411" y1="11914" x2="88411" y2="11914"/>
                        <a14:foregroundMark x1="88411" y1="11914" x2="88411" y2="11914"/>
                        <a14:foregroundMark x1="90728" y1="3320" x2="90728" y2="3320"/>
                        <a14:foregroundMark x1="90728" y1="3320" x2="90728" y2="3320"/>
                        <a14:foregroundMark x1="68874" y1="92773" x2="68874" y2="92773"/>
                        <a14:foregroundMark x1="68874" y1="92773" x2="68874" y2="92773"/>
                        <a14:foregroundMark x1="15894" y1="94727" x2="15894" y2="94727"/>
                        <a14:foregroundMark x1="15894" y1="94727" x2="15894" y2="94727"/>
                        <a14:foregroundMark x1="81457" y1="95508" x2="81457" y2="95508"/>
                        <a14:foregroundMark x1="81457" y1="95508" x2="81457" y2="95508"/>
                        <a14:foregroundMark x1="9272" y1="95703" x2="9272" y2="95703"/>
                        <a14:foregroundMark x1="9272" y1="95703" x2="9272" y2="95703"/>
                      </a14:backgroundRemoval>
                    </a14:imgEffect>
                  </a14:imgLayer>
                </a14:imgProps>
              </a:ext>
            </a:extLst>
          </a:blip>
          <a:stretch>
            <a:fillRect/>
          </a:stretch>
        </p:blipFill>
        <p:spPr>
          <a:xfrm>
            <a:off x="9050047" y="2536788"/>
            <a:ext cx="2876550" cy="4876800"/>
          </a:xfrm>
          <a:prstGeom prst="rect">
            <a:avLst/>
          </a:prstGeom>
        </p:spPr>
      </p:pic>
      <p:pic>
        <p:nvPicPr>
          <p:cNvPr id="7" name="Picture 6">
            <a:extLst>
              <a:ext uri="{FF2B5EF4-FFF2-40B4-BE49-F238E27FC236}">
                <a16:creationId xmlns:a16="http://schemas.microsoft.com/office/drawing/2014/main" id="{85A4A020-D1CF-4613-B9F5-278F8120766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66766" y="1782593"/>
            <a:ext cx="9527414" cy="5353196"/>
          </a:xfrm>
          <a:prstGeom prst="rect">
            <a:avLst/>
          </a:prstGeom>
        </p:spPr>
      </p:pic>
    </p:spTree>
    <p:extLst>
      <p:ext uri="{BB962C8B-B14F-4D97-AF65-F5344CB8AC3E}">
        <p14:creationId xmlns:p14="http://schemas.microsoft.com/office/powerpoint/2010/main" val="42641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E56B5-2939-4D00-8A8B-3C8635C28ED3}"/>
              </a:ext>
            </a:extLst>
          </p:cNvPr>
          <p:cNvSpPr>
            <a:spLocks noGrp="1"/>
          </p:cNvSpPr>
          <p:nvPr>
            <p:ph type="title"/>
          </p:nvPr>
        </p:nvSpPr>
        <p:spPr>
          <a:xfrm>
            <a:off x="1097280" y="286603"/>
            <a:ext cx="10058400" cy="1450757"/>
          </a:xfrm>
        </p:spPr>
        <p:txBody>
          <a:bodyPr>
            <a:normAutofit/>
          </a:bodyPr>
          <a:lstStyle/>
          <a:p>
            <a:r>
              <a:rPr lang="en-CA" dirty="0"/>
              <a:t>Example Of Decision Tree</a:t>
            </a:r>
          </a:p>
        </p:txBody>
      </p:sp>
      <p:cxnSp>
        <p:nvCxnSpPr>
          <p:cNvPr id="27" name="Straight Connector 2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44EE47E-D7FD-42A9-B88F-C351DCF0FB19}"/>
              </a:ext>
            </a:extLst>
          </p:cNvPr>
          <p:cNvPicPr>
            <a:picLocks noChangeAspect="1"/>
          </p:cNvPicPr>
          <p:nvPr/>
        </p:nvPicPr>
        <p:blipFill>
          <a:blip r:embed="rId2"/>
          <a:stretch>
            <a:fillRect/>
          </a:stretch>
        </p:blipFill>
        <p:spPr>
          <a:xfrm>
            <a:off x="4189282" y="3429000"/>
            <a:ext cx="7543174" cy="2508892"/>
          </a:xfrm>
          <a:prstGeom prst="rect">
            <a:avLst/>
          </a:prstGeom>
        </p:spPr>
      </p:pic>
      <p:sp>
        <p:nvSpPr>
          <p:cNvPr id="29" name="Rectangle 28">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D3EBBAC8-3189-413A-B1AC-EE5FDDB38900}"/>
              </a:ext>
            </a:extLst>
          </p:cNvPr>
          <p:cNvPicPr>
            <a:picLocks noChangeAspect="1"/>
          </p:cNvPicPr>
          <p:nvPr/>
        </p:nvPicPr>
        <p:blipFill>
          <a:blip r:embed="rId3"/>
          <a:stretch>
            <a:fillRect/>
          </a:stretch>
        </p:blipFill>
        <p:spPr>
          <a:xfrm>
            <a:off x="459544" y="2229738"/>
            <a:ext cx="4469995" cy="2890903"/>
          </a:xfrm>
          <a:prstGeom prst="rect">
            <a:avLst/>
          </a:prstGeom>
        </p:spPr>
      </p:pic>
    </p:spTree>
    <p:extLst>
      <p:ext uri="{BB962C8B-B14F-4D97-AF65-F5344CB8AC3E}">
        <p14:creationId xmlns:p14="http://schemas.microsoft.com/office/powerpoint/2010/main" val="31129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508097" y="2691236"/>
            <a:ext cx="8908111" cy="3760891"/>
          </a:xfrm>
        </p:spPr>
        <p:txBody>
          <a:bodyPr anchor="ctr">
            <a:normAutofit/>
          </a:bodyPr>
          <a:lstStyle/>
          <a:p>
            <a:r>
              <a:rPr lang="en-US" sz="2400" dirty="0">
                <a:solidFill>
                  <a:schemeClr val="tx1"/>
                </a:solidFill>
              </a:rPr>
              <a:t>4. Evaluate the models and try different combinations</a:t>
            </a:r>
          </a:p>
          <a:p>
            <a:r>
              <a:rPr lang="en-US" sz="2400" dirty="0" err="1">
                <a:solidFill>
                  <a:schemeClr val="bg1"/>
                </a:solidFill>
                <a:highlight>
                  <a:srgbClr val="000000"/>
                </a:highlight>
              </a:rPr>
              <a:t>GridSearchCV</a:t>
            </a:r>
            <a:r>
              <a:rPr lang="en-US" sz="2400" dirty="0">
                <a:solidFill>
                  <a:schemeClr val="bg1"/>
                </a:solidFill>
              </a:rPr>
              <a:t> </a:t>
            </a:r>
          </a:p>
          <a:p>
            <a:r>
              <a:rPr lang="en-US" sz="2400" dirty="0">
                <a:solidFill>
                  <a:schemeClr val="tx1"/>
                </a:solidFill>
              </a:rPr>
              <a:t>Try different parameters and see which are the best parameters</a:t>
            </a:r>
          </a:p>
          <a:p>
            <a:r>
              <a:rPr lang="en-US" sz="2400" dirty="0">
                <a:solidFill>
                  <a:schemeClr val="bg1"/>
                </a:solidFill>
                <a:highlight>
                  <a:srgbClr val="000000"/>
                </a:highlight>
              </a:rPr>
              <a:t>Try Different Combinations of data preprocessing methods and features</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139996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95E69-AE34-455D-9D1A-486D8AB97288}"/>
              </a:ext>
            </a:extLst>
          </p:cNvPr>
          <p:cNvSpPr>
            <a:spLocks noGrp="1"/>
          </p:cNvSpPr>
          <p:nvPr>
            <p:ph type="title"/>
          </p:nvPr>
        </p:nvSpPr>
        <p:spPr>
          <a:xfrm>
            <a:off x="1097280" y="286603"/>
            <a:ext cx="10058400" cy="1450757"/>
          </a:xfrm>
        </p:spPr>
        <p:txBody>
          <a:bodyPr>
            <a:normAutofit/>
          </a:bodyPr>
          <a:lstStyle/>
          <a:p>
            <a:r>
              <a:rPr lang="en-CA" dirty="0"/>
              <a:t>Test Result</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85DE3A-3202-428C-BC1D-688E08F4C703}"/>
              </a:ext>
            </a:extLst>
          </p:cNvPr>
          <p:cNvSpPr>
            <a:spLocks noGrp="1"/>
          </p:cNvSpPr>
          <p:nvPr>
            <p:ph idx="1"/>
          </p:nvPr>
        </p:nvSpPr>
        <p:spPr>
          <a:xfrm>
            <a:off x="1097280" y="2108201"/>
            <a:ext cx="6437367" cy="3760891"/>
          </a:xfrm>
        </p:spPr>
        <p:txBody>
          <a:bodyPr>
            <a:normAutofit lnSpcReduction="10000"/>
          </a:bodyPr>
          <a:lstStyle/>
          <a:p>
            <a:r>
              <a:rPr lang="en-CA" dirty="0" err="1">
                <a:solidFill>
                  <a:schemeClr val="bg1"/>
                </a:solidFill>
                <a:highlight>
                  <a:srgbClr val="000000"/>
                </a:highlight>
              </a:rPr>
              <a:t>Kneighbors</a:t>
            </a:r>
            <a:r>
              <a:rPr lang="en-CA" dirty="0"/>
              <a:t> </a:t>
            </a:r>
            <a:r>
              <a:rPr lang="en-CA" dirty="0" err="1"/>
              <a:t>Best_Score</a:t>
            </a:r>
            <a:r>
              <a:rPr lang="en-CA" dirty="0"/>
              <a:t>: 0.85 </a:t>
            </a:r>
          </a:p>
          <a:p>
            <a:pPr marL="0" indent="0">
              <a:buNone/>
            </a:pPr>
            <a:r>
              <a:rPr lang="en-CA" dirty="0" err="1"/>
              <a:t>Best_params</a:t>
            </a:r>
            <a:r>
              <a:rPr lang="en-CA" dirty="0"/>
              <a:t> :’n_neighbors’:10</a:t>
            </a:r>
          </a:p>
          <a:p>
            <a:pPr marL="0" indent="0">
              <a:buNone/>
            </a:pPr>
            <a:endParaRPr lang="en-CA" dirty="0"/>
          </a:p>
          <a:p>
            <a:pPr marL="0" indent="0">
              <a:buNone/>
            </a:pPr>
            <a:r>
              <a:rPr lang="en-CA" dirty="0">
                <a:solidFill>
                  <a:schemeClr val="bg1"/>
                </a:solidFill>
                <a:highlight>
                  <a:srgbClr val="000000"/>
                </a:highlight>
              </a:rPr>
              <a:t>Decision Tree  </a:t>
            </a:r>
            <a:r>
              <a:rPr lang="en-CA" dirty="0"/>
              <a:t>Score: 0.87</a:t>
            </a:r>
          </a:p>
          <a:p>
            <a:pPr marL="0" indent="0">
              <a:buNone/>
            </a:pPr>
            <a:endParaRPr lang="en-CA" dirty="0"/>
          </a:p>
          <a:p>
            <a:pPr marL="0" indent="0">
              <a:buNone/>
            </a:pPr>
            <a:r>
              <a:rPr lang="en-CA" dirty="0">
                <a:solidFill>
                  <a:schemeClr val="bg1"/>
                </a:solidFill>
                <a:highlight>
                  <a:srgbClr val="000000"/>
                </a:highlight>
              </a:rPr>
              <a:t>Random Forest </a:t>
            </a:r>
            <a:r>
              <a:rPr lang="en-CA" dirty="0" err="1"/>
              <a:t>Best_Score</a:t>
            </a:r>
            <a:r>
              <a:rPr lang="en-CA" dirty="0"/>
              <a:t>: 0.88</a:t>
            </a:r>
          </a:p>
          <a:p>
            <a:pPr marL="0" indent="0">
              <a:buNone/>
            </a:pPr>
            <a:r>
              <a:rPr lang="en-CA" dirty="0" err="1"/>
              <a:t>Best_params</a:t>
            </a:r>
            <a:r>
              <a:rPr lang="en-CA" dirty="0"/>
              <a:t>: ‘max_depth’:25, ‘n_estimators’:200</a:t>
            </a:r>
          </a:p>
          <a:p>
            <a:endParaRPr lang="en-CA" dirty="0"/>
          </a:p>
        </p:txBody>
      </p:sp>
      <p:pic>
        <p:nvPicPr>
          <p:cNvPr id="5" name="Picture 4" descr="A black sign with white text&#10;&#10;Description automatically generated">
            <a:extLst>
              <a:ext uri="{FF2B5EF4-FFF2-40B4-BE49-F238E27FC236}">
                <a16:creationId xmlns:a16="http://schemas.microsoft.com/office/drawing/2014/main" id="{58D12A9D-8921-44F8-A6E3-AC841034D7E9}"/>
              </a:ext>
            </a:extLst>
          </p:cNvPr>
          <p:cNvPicPr>
            <a:picLocks noChangeAspect="1"/>
          </p:cNvPicPr>
          <p:nvPr/>
        </p:nvPicPr>
        <p:blipFill>
          <a:blip r:embed="rId2"/>
          <a:stretch>
            <a:fillRect/>
          </a:stretch>
        </p:blipFill>
        <p:spPr>
          <a:xfrm>
            <a:off x="8129006" y="2416624"/>
            <a:ext cx="3144043" cy="3144043"/>
          </a:xfrm>
          <a:prstGeom prst="rect">
            <a:avLst/>
          </a:prstGeom>
        </p:spPr>
      </p:pic>
      <p:sp>
        <p:nvSpPr>
          <p:cNvPr id="14" name="Rectangle 13">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ECC28E7A-7EE1-534E-9387-272E5C2AC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05" y="4738385"/>
            <a:ext cx="555201" cy="555201"/>
          </a:xfrm>
          <a:prstGeom prst="rect">
            <a:avLst/>
          </a:prstGeom>
        </p:spPr>
      </p:pic>
    </p:spTree>
    <p:extLst>
      <p:ext uri="{BB962C8B-B14F-4D97-AF65-F5344CB8AC3E}">
        <p14:creationId xmlns:p14="http://schemas.microsoft.com/office/powerpoint/2010/main" val="2772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5E69-AE34-455D-9D1A-486D8AB97288}"/>
              </a:ext>
            </a:extLst>
          </p:cNvPr>
          <p:cNvSpPr>
            <a:spLocks noGrp="1"/>
          </p:cNvSpPr>
          <p:nvPr>
            <p:ph type="title"/>
          </p:nvPr>
        </p:nvSpPr>
        <p:spPr>
          <a:xfrm>
            <a:off x="1097280" y="286603"/>
            <a:ext cx="10058400" cy="1450757"/>
          </a:xfrm>
        </p:spPr>
        <p:txBody>
          <a:bodyPr>
            <a:normAutofit/>
          </a:bodyPr>
          <a:lstStyle/>
          <a:p>
            <a:r>
              <a:rPr lang="en-CA" sz="4400" dirty="0"/>
              <a:t>Most important factors affect the conversion</a:t>
            </a:r>
          </a:p>
        </p:txBody>
      </p:sp>
      <p:sp>
        <p:nvSpPr>
          <p:cNvPr id="8" name="TextBox 7">
            <a:extLst>
              <a:ext uri="{FF2B5EF4-FFF2-40B4-BE49-F238E27FC236}">
                <a16:creationId xmlns:a16="http://schemas.microsoft.com/office/drawing/2014/main" id="{04D75791-789F-CF4B-A21B-FD5AA4296416}"/>
              </a:ext>
            </a:extLst>
          </p:cNvPr>
          <p:cNvSpPr txBox="1"/>
          <p:nvPr/>
        </p:nvSpPr>
        <p:spPr>
          <a:xfrm>
            <a:off x="1107329" y="2301073"/>
            <a:ext cx="1207141" cy="369332"/>
          </a:xfrm>
          <a:prstGeom prst="rect">
            <a:avLst/>
          </a:prstGeom>
          <a:solidFill>
            <a:schemeClr val="tx1"/>
          </a:solidFill>
        </p:spPr>
        <p:txBody>
          <a:bodyPr wrap="square" rtlCol="0">
            <a:spAutoFit/>
          </a:bodyPr>
          <a:lstStyle/>
          <a:p>
            <a:r>
              <a:rPr lang="en-US" dirty="0">
                <a:solidFill>
                  <a:schemeClr val="bg1"/>
                </a:solidFill>
              </a:rPr>
              <a:t>INTL Event</a:t>
            </a:r>
          </a:p>
        </p:txBody>
      </p:sp>
      <p:sp>
        <p:nvSpPr>
          <p:cNvPr id="13" name="TextBox 12">
            <a:extLst>
              <a:ext uri="{FF2B5EF4-FFF2-40B4-BE49-F238E27FC236}">
                <a16:creationId xmlns:a16="http://schemas.microsoft.com/office/drawing/2014/main" id="{FA212DE1-A5AA-C148-AE6E-B0D3257A6F47}"/>
              </a:ext>
            </a:extLst>
          </p:cNvPr>
          <p:cNvSpPr txBox="1"/>
          <p:nvPr/>
        </p:nvSpPr>
        <p:spPr>
          <a:xfrm>
            <a:off x="1087232" y="2874340"/>
            <a:ext cx="1937323" cy="369332"/>
          </a:xfrm>
          <a:prstGeom prst="rect">
            <a:avLst/>
          </a:prstGeom>
          <a:solidFill>
            <a:schemeClr val="tx1"/>
          </a:solidFill>
        </p:spPr>
        <p:txBody>
          <a:bodyPr wrap="square" rtlCol="0">
            <a:spAutoFit/>
          </a:bodyPr>
          <a:lstStyle/>
          <a:p>
            <a:r>
              <a:rPr lang="en-US" dirty="0">
                <a:solidFill>
                  <a:schemeClr val="bg1"/>
                </a:solidFill>
              </a:rPr>
              <a:t>Subscribed Emails</a:t>
            </a:r>
          </a:p>
        </p:txBody>
      </p:sp>
      <p:sp>
        <p:nvSpPr>
          <p:cNvPr id="15" name="TextBox 14">
            <a:extLst>
              <a:ext uri="{FF2B5EF4-FFF2-40B4-BE49-F238E27FC236}">
                <a16:creationId xmlns:a16="http://schemas.microsoft.com/office/drawing/2014/main" id="{538E5645-3891-1A43-87EB-A1E015EE5323}"/>
              </a:ext>
            </a:extLst>
          </p:cNvPr>
          <p:cNvSpPr txBox="1"/>
          <p:nvPr/>
        </p:nvSpPr>
        <p:spPr>
          <a:xfrm>
            <a:off x="1097280" y="3415874"/>
            <a:ext cx="610941" cy="369332"/>
          </a:xfrm>
          <a:prstGeom prst="rect">
            <a:avLst/>
          </a:prstGeom>
          <a:solidFill>
            <a:schemeClr val="tx1"/>
          </a:solidFill>
        </p:spPr>
        <p:txBody>
          <a:bodyPr wrap="square" rtlCol="0">
            <a:spAutoFit/>
          </a:bodyPr>
          <a:lstStyle/>
          <a:p>
            <a:r>
              <a:rPr lang="en-US" dirty="0">
                <a:solidFill>
                  <a:schemeClr val="bg1"/>
                </a:solidFill>
              </a:rPr>
              <a:t>Age</a:t>
            </a:r>
          </a:p>
        </p:txBody>
      </p:sp>
      <p:sp>
        <p:nvSpPr>
          <p:cNvPr id="16" name="TextBox 15">
            <a:extLst>
              <a:ext uri="{FF2B5EF4-FFF2-40B4-BE49-F238E27FC236}">
                <a16:creationId xmlns:a16="http://schemas.microsoft.com/office/drawing/2014/main" id="{BAE2AE26-F7A7-8944-9BEB-28D64289A7AD}"/>
              </a:ext>
            </a:extLst>
          </p:cNvPr>
          <p:cNvSpPr txBox="1"/>
          <p:nvPr/>
        </p:nvSpPr>
        <p:spPr>
          <a:xfrm>
            <a:off x="1107329" y="3957408"/>
            <a:ext cx="1083212" cy="369332"/>
          </a:xfrm>
          <a:prstGeom prst="rect">
            <a:avLst/>
          </a:prstGeom>
          <a:solidFill>
            <a:schemeClr val="tx1"/>
          </a:solidFill>
        </p:spPr>
        <p:txBody>
          <a:bodyPr wrap="square" rtlCol="0">
            <a:spAutoFit/>
          </a:bodyPr>
          <a:lstStyle/>
          <a:p>
            <a:r>
              <a:rPr lang="en-US" dirty="0">
                <a:solidFill>
                  <a:schemeClr val="bg1"/>
                </a:solidFill>
              </a:rPr>
              <a:t>Programs</a:t>
            </a:r>
          </a:p>
        </p:txBody>
      </p:sp>
      <p:sp>
        <p:nvSpPr>
          <p:cNvPr id="17" name="TextBox 16">
            <a:extLst>
              <a:ext uri="{FF2B5EF4-FFF2-40B4-BE49-F238E27FC236}">
                <a16:creationId xmlns:a16="http://schemas.microsoft.com/office/drawing/2014/main" id="{2FEE3301-AC0A-4441-A87E-8D0935817433}"/>
              </a:ext>
            </a:extLst>
          </p:cNvPr>
          <p:cNvSpPr txBox="1"/>
          <p:nvPr/>
        </p:nvSpPr>
        <p:spPr>
          <a:xfrm>
            <a:off x="1097280" y="4509062"/>
            <a:ext cx="862149" cy="369332"/>
          </a:xfrm>
          <a:prstGeom prst="rect">
            <a:avLst/>
          </a:prstGeom>
          <a:solidFill>
            <a:schemeClr val="tx1"/>
          </a:solidFill>
        </p:spPr>
        <p:txBody>
          <a:bodyPr wrap="square" rtlCol="0">
            <a:spAutoFit/>
          </a:bodyPr>
          <a:lstStyle/>
          <a:p>
            <a:r>
              <a:rPr lang="en-US" dirty="0">
                <a:solidFill>
                  <a:schemeClr val="bg1"/>
                </a:solidFill>
              </a:rPr>
              <a:t>Source </a:t>
            </a:r>
          </a:p>
        </p:txBody>
      </p:sp>
      <p:sp>
        <p:nvSpPr>
          <p:cNvPr id="18" name="TextBox 17">
            <a:extLst>
              <a:ext uri="{FF2B5EF4-FFF2-40B4-BE49-F238E27FC236}">
                <a16:creationId xmlns:a16="http://schemas.microsoft.com/office/drawing/2014/main" id="{E398B7CD-CCF8-054D-8DE4-AF9583F62692}"/>
              </a:ext>
            </a:extLst>
          </p:cNvPr>
          <p:cNvSpPr txBox="1"/>
          <p:nvPr/>
        </p:nvSpPr>
        <p:spPr>
          <a:xfrm>
            <a:off x="8452673" y="2301073"/>
            <a:ext cx="1595679" cy="369332"/>
          </a:xfrm>
          <a:prstGeom prst="rect">
            <a:avLst/>
          </a:prstGeom>
          <a:solidFill>
            <a:schemeClr val="tx1"/>
          </a:solidFill>
        </p:spPr>
        <p:txBody>
          <a:bodyPr wrap="square" rtlCol="0">
            <a:spAutoFit/>
          </a:bodyPr>
          <a:lstStyle/>
          <a:p>
            <a:r>
              <a:rPr lang="en-US" dirty="0">
                <a:solidFill>
                  <a:schemeClr val="bg1"/>
                </a:solidFill>
              </a:rPr>
              <a:t>Personal Score</a:t>
            </a:r>
          </a:p>
        </p:txBody>
      </p:sp>
      <p:sp>
        <p:nvSpPr>
          <p:cNvPr id="19" name="TextBox 18">
            <a:extLst>
              <a:ext uri="{FF2B5EF4-FFF2-40B4-BE49-F238E27FC236}">
                <a16:creationId xmlns:a16="http://schemas.microsoft.com/office/drawing/2014/main" id="{B4637AF6-CD9E-944D-8ECA-93105786DC1F}"/>
              </a:ext>
            </a:extLst>
          </p:cNvPr>
          <p:cNvSpPr txBox="1"/>
          <p:nvPr/>
        </p:nvSpPr>
        <p:spPr>
          <a:xfrm>
            <a:off x="8452673" y="2990614"/>
            <a:ext cx="1595679" cy="369332"/>
          </a:xfrm>
          <a:prstGeom prst="rect">
            <a:avLst/>
          </a:prstGeom>
          <a:solidFill>
            <a:schemeClr val="tx1"/>
          </a:solidFill>
        </p:spPr>
        <p:txBody>
          <a:bodyPr wrap="square" rtlCol="0">
            <a:spAutoFit/>
          </a:bodyPr>
          <a:lstStyle/>
          <a:p>
            <a:r>
              <a:rPr lang="en-US" dirty="0">
                <a:solidFill>
                  <a:schemeClr val="bg1"/>
                </a:solidFill>
              </a:rPr>
              <a:t>Country &amp; City</a:t>
            </a:r>
          </a:p>
        </p:txBody>
      </p:sp>
      <p:sp>
        <p:nvSpPr>
          <p:cNvPr id="20" name="TextBox 19">
            <a:extLst>
              <a:ext uri="{FF2B5EF4-FFF2-40B4-BE49-F238E27FC236}">
                <a16:creationId xmlns:a16="http://schemas.microsoft.com/office/drawing/2014/main" id="{2272FED4-CC50-1547-AAEE-7C02A9B28EEF}"/>
              </a:ext>
            </a:extLst>
          </p:cNvPr>
          <p:cNvSpPr txBox="1"/>
          <p:nvPr/>
        </p:nvSpPr>
        <p:spPr>
          <a:xfrm>
            <a:off x="8452673" y="3737041"/>
            <a:ext cx="2278967" cy="369332"/>
          </a:xfrm>
          <a:prstGeom prst="rect">
            <a:avLst/>
          </a:prstGeom>
          <a:solidFill>
            <a:schemeClr val="tx1"/>
          </a:solidFill>
        </p:spPr>
        <p:txBody>
          <a:bodyPr wrap="square" rtlCol="0">
            <a:spAutoFit/>
          </a:bodyPr>
          <a:lstStyle/>
          <a:p>
            <a:r>
              <a:rPr lang="en-US" dirty="0">
                <a:solidFill>
                  <a:schemeClr val="bg1"/>
                </a:solidFill>
              </a:rPr>
              <a:t>Waive Application Fee</a:t>
            </a:r>
          </a:p>
        </p:txBody>
      </p:sp>
      <p:sp>
        <p:nvSpPr>
          <p:cNvPr id="21" name="TextBox 20">
            <a:extLst>
              <a:ext uri="{FF2B5EF4-FFF2-40B4-BE49-F238E27FC236}">
                <a16:creationId xmlns:a16="http://schemas.microsoft.com/office/drawing/2014/main" id="{19B95C25-9723-B149-9FBF-02CDF232B7D3}"/>
              </a:ext>
            </a:extLst>
          </p:cNvPr>
          <p:cNvSpPr txBox="1"/>
          <p:nvPr/>
        </p:nvSpPr>
        <p:spPr>
          <a:xfrm>
            <a:off x="1107329" y="5060716"/>
            <a:ext cx="1796645" cy="369332"/>
          </a:xfrm>
          <a:prstGeom prst="rect">
            <a:avLst/>
          </a:prstGeom>
          <a:solidFill>
            <a:schemeClr val="tx1"/>
          </a:solidFill>
        </p:spPr>
        <p:txBody>
          <a:bodyPr wrap="square" rtlCol="0">
            <a:spAutoFit/>
          </a:bodyPr>
          <a:lstStyle/>
          <a:p>
            <a:r>
              <a:rPr lang="en-US" dirty="0">
                <a:solidFill>
                  <a:schemeClr val="bg1"/>
                </a:solidFill>
              </a:rPr>
              <a:t>Education Agents</a:t>
            </a:r>
          </a:p>
        </p:txBody>
      </p:sp>
      <p:sp>
        <p:nvSpPr>
          <p:cNvPr id="22" name="TextBox 21">
            <a:extLst>
              <a:ext uri="{FF2B5EF4-FFF2-40B4-BE49-F238E27FC236}">
                <a16:creationId xmlns:a16="http://schemas.microsoft.com/office/drawing/2014/main" id="{E7E3775E-599B-C249-B2FA-874E7CE3436B}"/>
              </a:ext>
            </a:extLst>
          </p:cNvPr>
          <p:cNvSpPr txBox="1"/>
          <p:nvPr/>
        </p:nvSpPr>
        <p:spPr>
          <a:xfrm>
            <a:off x="8452673" y="4460522"/>
            <a:ext cx="1826791" cy="369332"/>
          </a:xfrm>
          <a:prstGeom prst="rect">
            <a:avLst/>
          </a:prstGeom>
          <a:solidFill>
            <a:schemeClr val="tx1"/>
          </a:solidFill>
        </p:spPr>
        <p:txBody>
          <a:bodyPr wrap="square" rtlCol="0">
            <a:spAutoFit/>
          </a:bodyPr>
          <a:lstStyle/>
          <a:p>
            <a:r>
              <a:rPr lang="en-US" dirty="0">
                <a:solidFill>
                  <a:schemeClr val="bg1"/>
                </a:solidFill>
              </a:rPr>
              <a:t>Sales Campaigns</a:t>
            </a:r>
          </a:p>
        </p:txBody>
      </p:sp>
      <p:pic>
        <p:nvPicPr>
          <p:cNvPr id="11" name="Picture 10">
            <a:extLst>
              <a:ext uri="{FF2B5EF4-FFF2-40B4-BE49-F238E27FC236}">
                <a16:creationId xmlns:a16="http://schemas.microsoft.com/office/drawing/2014/main" id="{38D27DA0-E4D7-7D4D-9178-98B62DCDF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05" y="2267586"/>
            <a:ext cx="635000" cy="635000"/>
          </a:xfrm>
          <a:prstGeom prst="rect">
            <a:avLst/>
          </a:prstGeom>
        </p:spPr>
      </p:pic>
      <p:sp>
        <p:nvSpPr>
          <p:cNvPr id="23" name="Rectangle 22">
            <a:extLst>
              <a:ext uri="{FF2B5EF4-FFF2-40B4-BE49-F238E27FC236}">
                <a16:creationId xmlns:a16="http://schemas.microsoft.com/office/drawing/2014/main" id="{7792D715-2FCE-7E49-AAB0-158C0F7CAECB}"/>
              </a:ext>
            </a:extLst>
          </p:cNvPr>
          <p:cNvSpPr/>
          <p:nvPr/>
        </p:nvSpPr>
        <p:spPr>
          <a:xfrm>
            <a:off x="7789816" y="2064969"/>
            <a:ext cx="3325000" cy="3440474"/>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9311211-5E47-9240-9917-9552F444A3D6}"/>
              </a:ext>
            </a:extLst>
          </p:cNvPr>
          <p:cNvSpPr txBox="1"/>
          <p:nvPr/>
        </p:nvSpPr>
        <p:spPr>
          <a:xfrm>
            <a:off x="8503751" y="5697872"/>
            <a:ext cx="1897129" cy="369332"/>
          </a:xfrm>
          <a:prstGeom prst="rect">
            <a:avLst/>
          </a:prstGeom>
          <a:noFill/>
        </p:spPr>
        <p:txBody>
          <a:bodyPr wrap="square" rtlCol="0">
            <a:spAutoFit/>
          </a:bodyPr>
          <a:lstStyle/>
          <a:p>
            <a:pPr algn="ctr"/>
            <a:r>
              <a:rPr lang="en-US" dirty="0">
                <a:solidFill>
                  <a:srgbClr val="FF0000"/>
                </a:solidFill>
              </a:rPr>
              <a:t>Not that Important</a:t>
            </a:r>
          </a:p>
        </p:txBody>
      </p:sp>
      <p:pic>
        <p:nvPicPr>
          <p:cNvPr id="26" name="Picture 25">
            <a:extLst>
              <a:ext uri="{FF2B5EF4-FFF2-40B4-BE49-F238E27FC236}">
                <a16:creationId xmlns:a16="http://schemas.microsoft.com/office/drawing/2014/main" id="{5FD92B16-5C7A-5B48-8D44-30B7ABFCC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673" y="4781430"/>
            <a:ext cx="789075" cy="789075"/>
          </a:xfrm>
          <a:prstGeom prst="rect">
            <a:avLst/>
          </a:prstGeom>
        </p:spPr>
      </p:pic>
      <p:pic>
        <p:nvPicPr>
          <p:cNvPr id="27" name="Picture 26">
            <a:extLst>
              <a:ext uri="{FF2B5EF4-FFF2-40B4-BE49-F238E27FC236}">
                <a16:creationId xmlns:a16="http://schemas.microsoft.com/office/drawing/2014/main" id="{EC158A19-89A4-704E-9A80-2D3E1108C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5488000"/>
            <a:ext cx="789075" cy="789075"/>
          </a:xfrm>
          <a:prstGeom prst="rect">
            <a:avLst/>
          </a:prstGeom>
        </p:spPr>
      </p:pic>
    </p:spTree>
    <p:extLst>
      <p:ext uri="{BB962C8B-B14F-4D97-AF65-F5344CB8AC3E}">
        <p14:creationId xmlns:p14="http://schemas.microsoft.com/office/powerpoint/2010/main" val="323819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570F491-B11F-47F8-86B2-FFAFD3F087DC}"/>
              </a:ext>
            </a:extLst>
          </p:cNvPr>
          <p:cNvPicPr>
            <a:picLocks noChangeAspect="1"/>
          </p:cNvPicPr>
          <p:nvPr/>
        </p:nvPicPr>
        <p:blipFill>
          <a:blip r:embed="rId2"/>
          <a:stretch>
            <a:fillRect/>
          </a:stretch>
        </p:blipFill>
        <p:spPr>
          <a:xfrm>
            <a:off x="4913848" y="1218921"/>
            <a:ext cx="6981825" cy="3590925"/>
          </a:xfrm>
          <a:prstGeom prst="rect">
            <a:avLst/>
          </a:prstGeom>
        </p:spPr>
      </p:pic>
      <p:grpSp>
        <p:nvGrpSpPr>
          <p:cNvPr id="16" name="Group 15">
            <a:extLst>
              <a:ext uri="{FF2B5EF4-FFF2-40B4-BE49-F238E27FC236}">
                <a16:creationId xmlns:a16="http://schemas.microsoft.com/office/drawing/2014/main" id="{CE17CC6D-D6B0-4D8C-BD9D-69F406FC7A86}"/>
              </a:ext>
            </a:extLst>
          </p:cNvPr>
          <p:cNvGrpSpPr/>
          <p:nvPr/>
        </p:nvGrpSpPr>
        <p:grpSpPr>
          <a:xfrm>
            <a:off x="-3341602" y="274753"/>
            <a:ext cx="7533564" cy="6639339"/>
            <a:chOff x="-614149" y="218660"/>
            <a:chExt cx="8366077" cy="6420680"/>
          </a:xfrm>
        </p:grpSpPr>
        <p:sp>
          <p:nvSpPr>
            <p:cNvPr id="13" name="Rectangle: Single Corner Snipped 12">
              <a:extLst>
                <a:ext uri="{FF2B5EF4-FFF2-40B4-BE49-F238E27FC236}">
                  <a16:creationId xmlns:a16="http://schemas.microsoft.com/office/drawing/2014/main" id="{427E942F-4241-4516-8C59-810FFD4B0365}"/>
                </a:ext>
              </a:extLst>
            </p:cNvPr>
            <p:cNvSpPr/>
            <p:nvPr/>
          </p:nvSpPr>
          <p:spPr>
            <a:xfrm>
              <a:off x="-614149" y="218660"/>
              <a:ext cx="8366077" cy="642068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TextBox 13">
              <a:extLst>
                <a:ext uri="{FF2B5EF4-FFF2-40B4-BE49-F238E27FC236}">
                  <a16:creationId xmlns:a16="http://schemas.microsoft.com/office/drawing/2014/main" id="{FB8E8672-31EF-43E6-AA08-5B25A240653D}"/>
                </a:ext>
              </a:extLst>
            </p:cNvPr>
            <p:cNvSpPr txBox="1"/>
            <p:nvPr/>
          </p:nvSpPr>
          <p:spPr>
            <a:xfrm rot="5400000">
              <a:off x="5455040" y="3135004"/>
              <a:ext cx="3962400" cy="369332"/>
            </a:xfrm>
            <a:prstGeom prst="rect">
              <a:avLst/>
            </a:prstGeom>
            <a:noFill/>
          </p:spPr>
          <p:txBody>
            <a:bodyPr wrap="square" rtlCol="0">
              <a:spAutoFit/>
            </a:bodyPr>
            <a:lstStyle/>
            <a:p>
              <a:r>
                <a:rPr lang="en-CA" dirty="0">
                  <a:solidFill>
                    <a:schemeClr val="bg1"/>
                  </a:solidFill>
                </a:rPr>
                <a:t>Student Opportunity(Age Demographic)</a:t>
              </a:r>
            </a:p>
          </p:txBody>
        </p:sp>
        <p:pic>
          <p:nvPicPr>
            <p:cNvPr id="15" name="Picture 14">
              <a:extLst>
                <a:ext uri="{FF2B5EF4-FFF2-40B4-BE49-F238E27FC236}">
                  <a16:creationId xmlns:a16="http://schemas.microsoft.com/office/drawing/2014/main" id="{120B95EA-4F52-458F-A90B-892B24B04371}"/>
                </a:ext>
              </a:extLst>
            </p:cNvPr>
            <p:cNvPicPr>
              <a:picLocks noChangeAspect="1"/>
            </p:cNvPicPr>
            <p:nvPr/>
          </p:nvPicPr>
          <p:blipFill>
            <a:blip r:embed="rId3"/>
            <a:stretch>
              <a:fillRect/>
            </a:stretch>
          </p:blipFill>
          <p:spPr>
            <a:xfrm>
              <a:off x="0" y="1243012"/>
              <a:ext cx="7115175" cy="4371975"/>
            </a:xfrm>
            <a:prstGeom prst="rect">
              <a:avLst/>
            </a:prstGeom>
          </p:spPr>
        </p:pic>
      </p:grpSp>
      <p:grpSp>
        <p:nvGrpSpPr>
          <p:cNvPr id="12" name="Group 11">
            <a:extLst>
              <a:ext uri="{FF2B5EF4-FFF2-40B4-BE49-F238E27FC236}">
                <a16:creationId xmlns:a16="http://schemas.microsoft.com/office/drawing/2014/main" id="{692E3093-5619-470C-8FC1-0B412B228083}"/>
              </a:ext>
            </a:extLst>
          </p:cNvPr>
          <p:cNvGrpSpPr/>
          <p:nvPr/>
        </p:nvGrpSpPr>
        <p:grpSpPr>
          <a:xfrm>
            <a:off x="-5231223" y="274752"/>
            <a:ext cx="8574684" cy="6639340"/>
            <a:chOff x="1787856" y="109330"/>
            <a:chExt cx="10628243" cy="6639340"/>
          </a:xfrm>
        </p:grpSpPr>
        <p:sp>
          <p:nvSpPr>
            <p:cNvPr id="6" name="Rectangle: Single Corner Snipped 5">
              <a:extLst>
                <a:ext uri="{FF2B5EF4-FFF2-40B4-BE49-F238E27FC236}">
                  <a16:creationId xmlns:a16="http://schemas.microsoft.com/office/drawing/2014/main" id="{A72B603B-2782-4E02-AD8D-25F3D3518521}"/>
                </a:ext>
              </a:extLst>
            </p:cNvPr>
            <p:cNvSpPr/>
            <p:nvPr/>
          </p:nvSpPr>
          <p:spPr>
            <a:xfrm>
              <a:off x="1787856" y="109330"/>
              <a:ext cx="10628243" cy="6639340"/>
            </a:xfrm>
            <a:prstGeom prst="snip1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9">
              <a:extLst>
                <a:ext uri="{FF2B5EF4-FFF2-40B4-BE49-F238E27FC236}">
                  <a16:creationId xmlns:a16="http://schemas.microsoft.com/office/drawing/2014/main" id="{012CD5AA-93C3-42E9-B27F-F36AE34506CB}"/>
                </a:ext>
              </a:extLst>
            </p:cNvPr>
            <p:cNvPicPr>
              <a:picLocks noChangeAspect="1"/>
            </p:cNvPicPr>
            <p:nvPr/>
          </p:nvPicPr>
          <p:blipFill>
            <a:blip r:embed="rId4"/>
            <a:stretch>
              <a:fillRect/>
            </a:stretch>
          </p:blipFill>
          <p:spPr>
            <a:xfrm>
              <a:off x="7302245" y="1099930"/>
              <a:ext cx="3962400" cy="4876800"/>
            </a:xfrm>
            <a:prstGeom prst="rect">
              <a:avLst/>
            </a:prstGeom>
          </p:spPr>
        </p:pic>
        <p:sp>
          <p:nvSpPr>
            <p:cNvPr id="11" name="TextBox 10">
              <a:extLst>
                <a:ext uri="{FF2B5EF4-FFF2-40B4-BE49-F238E27FC236}">
                  <a16:creationId xmlns:a16="http://schemas.microsoft.com/office/drawing/2014/main" id="{6FF5B4FF-907B-45D5-B880-74CD18EA531C}"/>
                </a:ext>
              </a:extLst>
            </p:cNvPr>
            <p:cNvSpPr txBox="1"/>
            <p:nvPr/>
          </p:nvSpPr>
          <p:spPr>
            <a:xfrm rot="5400000">
              <a:off x="10055367" y="3555944"/>
              <a:ext cx="4137558" cy="369332"/>
            </a:xfrm>
            <a:prstGeom prst="rect">
              <a:avLst/>
            </a:prstGeom>
            <a:noFill/>
          </p:spPr>
          <p:txBody>
            <a:bodyPr wrap="square" rtlCol="0">
              <a:spAutoFit/>
            </a:bodyPr>
            <a:lstStyle/>
            <a:p>
              <a:r>
                <a:rPr lang="en-CA" dirty="0">
                  <a:solidFill>
                    <a:schemeClr val="bg1"/>
                  </a:solidFill>
                </a:rPr>
                <a:t>Media Group And Media Subgroup</a:t>
              </a:r>
            </a:p>
          </p:txBody>
        </p:sp>
      </p:grpSp>
      <p:grpSp>
        <p:nvGrpSpPr>
          <p:cNvPr id="21" name="Group 20">
            <a:extLst>
              <a:ext uri="{FF2B5EF4-FFF2-40B4-BE49-F238E27FC236}">
                <a16:creationId xmlns:a16="http://schemas.microsoft.com/office/drawing/2014/main" id="{91EC1CD7-7AFA-4EC9-945E-3D361264DC3E}"/>
              </a:ext>
            </a:extLst>
          </p:cNvPr>
          <p:cNvGrpSpPr/>
          <p:nvPr/>
        </p:nvGrpSpPr>
        <p:grpSpPr>
          <a:xfrm>
            <a:off x="-9293055" y="274022"/>
            <a:ext cx="11788014" cy="6905767"/>
            <a:chOff x="-3466530" y="226620"/>
            <a:chExt cx="11627716" cy="6905767"/>
          </a:xfrm>
        </p:grpSpPr>
        <p:sp>
          <p:nvSpPr>
            <p:cNvPr id="18" name="Rectangle: Single Corner Snipped 17">
              <a:extLst>
                <a:ext uri="{FF2B5EF4-FFF2-40B4-BE49-F238E27FC236}">
                  <a16:creationId xmlns:a16="http://schemas.microsoft.com/office/drawing/2014/main" id="{90E82837-9C4B-4EE6-AC64-E3DA207147BE}"/>
                </a:ext>
              </a:extLst>
            </p:cNvPr>
            <p:cNvSpPr/>
            <p:nvPr/>
          </p:nvSpPr>
          <p:spPr>
            <a:xfrm>
              <a:off x="-3466530" y="226620"/>
              <a:ext cx="11627716" cy="6905767"/>
            </a:xfrm>
            <a:prstGeom prst="snip1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D01DFE1C-76D9-4225-B4B9-2BA3600351AE}"/>
                </a:ext>
              </a:extLst>
            </p:cNvPr>
            <p:cNvSpPr txBox="1"/>
            <p:nvPr/>
          </p:nvSpPr>
          <p:spPr>
            <a:xfrm rot="5400000">
              <a:off x="5287911" y="4107976"/>
              <a:ext cx="5377218" cy="369332"/>
            </a:xfrm>
            <a:prstGeom prst="rect">
              <a:avLst/>
            </a:prstGeom>
            <a:noFill/>
          </p:spPr>
          <p:txBody>
            <a:bodyPr wrap="square" rtlCol="0">
              <a:spAutoFit/>
            </a:bodyPr>
            <a:lstStyle/>
            <a:p>
              <a:r>
                <a:rPr lang="en-US" dirty="0">
                  <a:solidFill>
                    <a:schemeClr val="bg1"/>
                  </a:solidFill>
                </a:rPr>
                <a:t>Student Opportunity (Acquisition Program Success)</a:t>
              </a:r>
            </a:p>
          </p:txBody>
        </p:sp>
        <p:pic>
          <p:nvPicPr>
            <p:cNvPr id="20" name="Picture 19">
              <a:extLst>
                <a:ext uri="{FF2B5EF4-FFF2-40B4-BE49-F238E27FC236}">
                  <a16:creationId xmlns:a16="http://schemas.microsoft.com/office/drawing/2014/main" id="{C95A6460-BB9F-4472-BB4A-307CFE681718}"/>
                </a:ext>
              </a:extLst>
            </p:cNvPr>
            <p:cNvPicPr>
              <a:picLocks noChangeAspect="1"/>
            </p:cNvPicPr>
            <p:nvPr/>
          </p:nvPicPr>
          <p:blipFill>
            <a:blip r:embed="rId5"/>
            <a:stretch>
              <a:fillRect/>
            </a:stretch>
          </p:blipFill>
          <p:spPr>
            <a:xfrm>
              <a:off x="873064" y="1568871"/>
              <a:ext cx="6797635" cy="4381500"/>
            </a:xfrm>
            <a:prstGeom prst="rect">
              <a:avLst/>
            </a:prstGeom>
          </p:spPr>
        </p:pic>
      </p:grpSp>
      <p:grpSp>
        <p:nvGrpSpPr>
          <p:cNvPr id="26" name="Group 25">
            <a:extLst>
              <a:ext uri="{FF2B5EF4-FFF2-40B4-BE49-F238E27FC236}">
                <a16:creationId xmlns:a16="http://schemas.microsoft.com/office/drawing/2014/main" id="{9CFAF835-9C54-4765-9045-F1CD6233EB92}"/>
              </a:ext>
            </a:extLst>
          </p:cNvPr>
          <p:cNvGrpSpPr/>
          <p:nvPr/>
        </p:nvGrpSpPr>
        <p:grpSpPr>
          <a:xfrm>
            <a:off x="-9506519" y="252201"/>
            <a:ext cx="10890157" cy="6730750"/>
            <a:chOff x="-9336367" y="250499"/>
            <a:chExt cx="10890157" cy="6730750"/>
          </a:xfrm>
        </p:grpSpPr>
        <p:sp>
          <p:nvSpPr>
            <p:cNvPr id="22" name="Rectangle: Single Corner Snipped 21">
              <a:extLst>
                <a:ext uri="{FF2B5EF4-FFF2-40B4-BE49-F238E27FC236}">
                  <a16:creationId xmlns:a16="http://schemas.microsoft.com/office/drawing/2014/main" id="{7F7BB25D-2A30-43A4-A632-E3A541141C7C}"/>
                </a:ext>
              </a:extLst>
            </p:cNvPr>
            <p:cNvSpPr/>
            <p:nvPr/>
          </p:nvSpPr>
          <p:spPr>
            <a:xfrm>
              <a:off x="-9336367" y="250499"/>
              <a:ext cx="10890157" cy="673075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24" name="TextBox 23">
              <a:extLst>
                <a:ext uri="{FF2B5EF4-FFF2-40B4-BE49-F238E27FC236}">
                  <a16:creationId xmlns:a16="http://schemas.microsoft.com/office/drawing/2014/main" id="{52EB001B-21BF-40E7-8155-095DDCAD5B0F}"/>
                </a:ext>
              </a:extLst>
            </p:cNvPr>
            <p:cNvSpPr txBox="1"/>
            <p:nvPr/>
          </p:nvSpPr>
          <p:spPr>
            <a:xfrm rot="5400000">
              <a:off x="-1113544" y="3686018"/>
              <a:ext cx="4931309" cy="369332"/>
            </a:xfrm>
            <a:prstGeom prst="rect">
              <a:avLst/>
            </a:prstGeom>
            <a:noFill/>
          </p:spPr>
          <p:txBody>
            <a:bodyPr wrap="square" rtlCol="0">
              <a:spAutoFit/>
            </a:bodyPr>
            <a:lstStyle/>
            <a:p>
              <a:r>
                <a:rPr lang="en-US" b="1" dirty="0">
                  <a:solidFill>
                    <a:schemeClr val="bg1"/>
                  </a:solidFill>
                </a:rPr>
                <a:t>Primary Programs And Opportunity Growth</a:t>
              </a:r>
              <a:endParaRPr lang="en-CA" b="1" dirty="0">
                <a:solidFill>
                  <a:schemeClr val="bg1"/>
                </a:solidFill>
              </a:endParaRPr>
            </a:p>
          </p:txBody>
        </p:sp>
        <p:pic>
          <p:nvPicPr>
            <p:cNvPr id="25" name="Picture 24">
              <a:extLst>
                <a:ext uri="{FF2B5EF4-FFF2-40B4-BE49-F238E27FC236}">
                  <a16:creationId xmlns:a16="http://schemas.microsoft.com/office/drawing/2014/main" id="{518CABCA-920D-48F7-B30A-76DB3F9F85D5}"/>
                </a:ext>
              </a:extLst>
            </p:cNvPr>
            <p:cNvPicPr>
              <a:picLocks noChangeAspect="1"/>
            </p:cNvPicPr>
            <p:nvPr/>
          </p:nvPicPr>
          <p:blipFill>
            <a:blip r:embed="rId6"/>
            <a:stretch>
              <a:fillRect/>
            </a:stretch>
          </p:blipFill>
          <p:spPr>
            <a:xfrm>
              <a:off x="-4282771" y="1217219"/>
              <a:ext cx="5345645" cy="5390282"/>
            </a:xfrm>
            <a:prstGeom prst="rect">
              <a:avLst/>
            </a:prstGeom>
          </p:spPr>
        </p:pic>
      </p:grpSp>
    </p:spTree>
    <p:extLst>
      <p:ext uri="{BB962C8B-B14F-4D97-AF65-F5344CB8AC3E}">
        <p14:creationId xmlns:p14="http://schemas.microsoft.com/office/powerpoint/2010/main" val="275310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172 0.02014 L 0.62968 0.02014 " pathEditMode="relative" rAng="0" ptsTypes="AA">
                                      <p:cBhvr>
                                        <p:cTn id="6" dur="2000" fill="hold"/>
                                        <p:tgtEl>
                                          <p:spTgt spid="16"/>
                                        </p:tgtEl>
                                        <p:attrNameLst>
                                          <p:attrName>ppt_x</p:attrName>
                                          <p:attrName>ppt_y</p:attrName>
                                        </p:attrNameLst>
                                      </p:cBhvr>
                                      <p:rCtr x="3207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75E-6 -4.07407E-6 L 0.59388 0.00417 " pathEditMode="relative" rAng="0" ptsTypes="AA">
                                      <p:cBhvr>
                                        <p:cTn id="10" dur="2000" fill="hold"/>
                                        <p:tgtEl>
                                          <p:spTgt spid="12"/>
                                        </p:tgtEl>
                                        <p:attrNameLst>
                                          <p:attrName>ppt_x</p:attrName>
                                          <p:attrName>ppt_y</p:attrName>
                                        </p:attrNameLst>
                                      </p:cBhvr>
                                      <p:rCtr x="29688" y="208"/>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95833E-6 1.48148E-6 L 0.52878 0.00694 " pathEditMode="relative" rAng="0" ptsTypes="AA">
                                      <p:cBhvr>
                                        <p:cTn id="14" dur="2000" fill="hold"/>
                                        <p:tgtEl>
                                          <p:spTgt spid="21"/>
                                        </p:tgtEl>
                                        <p:attrNameLst>
                                          <p:attrName>ppt_x</p:attrName>
                                          <p:attrName>ppt_y</p:attrName>
                                        </p:attrNameLst>
                                      </p:cBhvr>
                                      <p:rCtr x="26445" y="347"/>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2.91667E-6 3.7037E-6 L 0.52018 0.00578 " pathEditMode="relative" rAng="0" ptsTypes="AA">
                                      <p:cBhvr>
                                        <p:cTn id="18" dur="2000" fill="hold"/>
                                        <p:tgtEl>
                                          <p:spTgt spid="26"/>
                                        </p:tgtEl>
                                        <p:attrNameLst>
                                          <p:attrName>ppt_x</p:attrName>
                                          <p:attrName>ppt_y</p:attrName>
                                        </p:attrNameLst>
                                      </p:cBhvr>
                                      <p:rCtr x="2601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21A9E-2B86-467E-B001-E35B67620BF0}"/>
              </a:ext>
            </a:extLst>
          </p:cNvPr>
          <p:cNvSpPr>
            <a:spLocks noGrp="1"/>
          </p:cNvSpPr>
          <p:nvPr>
            <p:ph type="title"/>
          </p:nvPr>
        </p:nvSpPr>
        <p:spPr/>
        <p:txBody>
          <a:bodyPr/>
          <a:lstStyle/>
          <a:p>
            <a:r>
              <a:rPr lang="en-CA" dirty="0"/>
              <a:t>Weekly Website Traffic	</a:t>
            </a:r>
          </a:p>
        </p:txBody>
      </p:sp>
      <p:pic>
        <p:nvPicPr>
          <p:cNvPr id="6" name="Content Placeholder 5">
            <a:extLst>
              <a:ext uri="{FF2B5EF4-FFF2-40B4-BE49-F238E27FC236}">
                <a16:creationId xmlns:a16="http://schemas.microsoft.com/office/drawing/2014/main" id="{4A65CF61-74FE-404F-A135-C5FD302DBF51}"/>
              </a:ext>
            </a:extLst>
          </p:cNvPr>
          <p:cNvPicPr>
            <a:picLocks noGrp="1" noChangeAspect="1"/>
          </p:cNvPicPr>
          <p:nvPr>
            <p:ph idx="1"/>
          </p:nvPr>
        </p:nvPicPr>
        <p:blipFill>
          <a:blip r:embed="rId2"/>
          <a:stretch>
            <a:fillRect/>
          </a:stretch>
        </p:blipFill>
        <p:spPr>
          <a:xfrm>
            <a:off x="1360274" y="2267995"/>
            <a:ext cx="9471451" cy="4008956"/>
          </a:xfrm>
          <a:prstGeom prst="rect">
            <a:avLst/>
          </a:prstGeom>
        </p:spPr>
      </p:pic>
      <p:pic>
        <p:nvPicPr>
          <p:cNvPr id="7" name="Picture 6">
            <a:extLst>
              <a:ext uri="{FF2B5EF4-FFF2-40B4-BE49-F238E27FC236}">
                <a16:creationId xmlns:a16="http://schemas.microsoft.com/office/drawing/2014/main" id="{0D73D86D-8710-4ED9-A3FC-2BAB79D1AB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09" b="95074" l="10000" r="90000">
                        <a14:foregroundMark x1="14432" y1="26250" x2="14432" y2="26250"/>
                        <a14:foregroundMark x1="14432" y1="26250" x2="14432" y2="26250"/>
                        <a14:foregroundMark x1="21932" y1="14118" x2="21932" y2="14118"/>
                        <a14:foregroundMark x1="21932" y1="14118" x2="21932" y2="14118"/>
                        <a14:foregroundMark x1="37159" y1="5809" x2="37159" y2="5809"/>
                        <a14:foregroundMark x1="37159" y1="5809" x2="37159" y2="5809"/>
                        <a14:foregroundMark x1="86136" y1="8676" x2="86136" y2="8676"/>
                        <a14:foregroundMark x1="86136" y1="8676" x2="86136" y2="8676"/>
                        <a14:foregroundMark x1="87045" y1="29559" x2="87045" y2="29559"/>
                        <a14:foregroundMark x1="87045" y1="29559" x2="87045" y2="29559"/>
                        <a14:foregroundMark x1="88182" y1="48529" x2="88182" y2="48529"/>
                        <a14:foregroundMark x1="88182" y1="48529" x2="88182" y2="48529"/>
                        <a14:foregroundMark x1="16250" y1="50074" x2="16250" y2="50074"/>
                        <a14:foregroundMark x1="16250" y1="50074" x2="16250" y2="50074"/>
                        <a14:foregroundMark x1="47614" y1="68382" x2="47614" y2="68382"/>
                        <a14:foregroundMark x1="47614" y1="68382" x2="47614" y2="68382"/>
                        <a14:foregroundMark x1="51818" y1="77868" x2="51818" y2="77868"/>
                        <a14:foregroundMark x1="51818" y1="77868" x2="51818" y2="77868"/>
                        <a14:foregroundMark x1="51477" y1="95074" x2="51477" y2="95074"/>
                        <a14:foregroundMark x1="51477" y1="95074" x2="51477" y2="95074"/>
                      </a14:backgroundRemoval>
                    </a14:imgEffect>
                  </a14:imgLayer>
                </a14:imgProps>
              </a:ext>
            </a:extLst>
          </a:blip>
          <a:stretch>
            <a:fillRect/>
          </a:stretch>
        </p:blipFill>
        <p:spPr>
          <a:xfrm>
            <a:off x="7442848" y="0"/>
            <a:ext cx="1256228" cy="1941444"/>
          </a:xfrm>
          <a:prstGeom prst="rect">
            <a:avLst/>
          </a:prstGeom>
        </p:spPr>
      </p:pic>
    </p:spTree>
    <p:extLst>
      <p:ext uri="{BB962C8B-B14F-4D97-AF65-F5344CB8AC3E}">
        <p14:creationId xmlns:p14="http://schemas.microsoft.com/office/powerpoint/2010/main" val="328522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B4B-934C-4FCF-8E55-63105DDAE90D}"/>
              </a:ext>
            </a:extLst>
          </p:cNvPr>
          <p:cNvSpPr>
            <a:spLocks noGrp="1"/>
          </p:cNvSpPr>
          <p:nvPr>
            <p:ph type="title"/>
          </p:nvPr>
        </p:nvSpPr>
        <p:spPr/>
        <p:txBody>
          <a:bodyPr/>
          <a:lstStyle/>
          <a:p>
            <a:r>
              <a:rPr lang="en-CA" dirty="0"/>
              <a:t>Resources Used</a:t>
            </a:r>
          </a:p>
        </p:txBody>
      </p:sp>
      <p:sp>
        <p:nvSpPr>
          <p:cNvPr id="3" name="Content Placeholder 2">
            <a:extLst>
              <a:ext uri="{FF2B5EF4-FFF2-40B4-BE49-F238E27FC236}">
                <a16:creationId xmlns:a16="http://schemas.microsoft.com/office/drawing/2014/main" id="{8F3EC3C1-31C0-457D-9A06-8EB8563E91E6}"/>
              </a:ext>
            </a:extLst>
          </p:cNvPr>
          <p:cNvSpPr>
            <a:spLocks noGrp="1"/>
          </p:cNvSpPr>
          <p:nvPr>
            <p:ph idx="1"/>
          </p:nvPr>
        </p:nvSpPr>
        <p:spPr>
          <a:xfrm>
            <a:off x="1097280" y="2110154"/>
            <a:ext cx="10405403" cy="3899615"/>
          </a:xfrm>
        </p:spPr>
        <p:txBody>
          <a:bodyPr>
            <a:normAutofit fontScale="40000" lnSpcReduction="20000"/>
          </a:bodyPr>
          <a:lstStyle/>
          <a:p>
            <a:r>
              <a:rPr lang="en-CA" dirty="0"/>
              <a:t>Bootcamp Tutorial</a:t>
            </a:r>
          </a:p>
          <a:p>
            <a:r>
              <a:rPr lang="en-CA" dirty="0"/>
              <a:t>Machine Learning with </a:t>
            </a:r>
            <a:r>
              <a:rPr lang="en-CA" dirty="0" err="1"/>
              <a:t>Scikit</a:t>
            </a:r>
            <a:r>
              <a:rPr lang="en-CA" dirty="0"/>
              <a:t>-Learn, Part 1 | SciPy 2018 Tutorial | Lemaitre and Grisel</a:t>
            </a:r>
          </a:p>
          <a:p>
            <a:r>
              <a:rPr lang="en-CA" dirty="0"/>
              <a:t>Machine Learning with </a:t>
            </a:r>
            <a:r>
              <a:rPr lang="en-CA" dirty="0" err="1"/>
              <a:t>scikit</a:t>
            </a:r>
            <a:r>
              <a:rPr lang="en-CA" dirty="0"/>
              <a:t>-learn Part 2 | SciPy 2018 Tutorial | Lemaitre and Grisel</a:t>
            </a:r>
          </a:p>
          <a:p>
            <a:r>
              <a:rPr lang="en-CA" dirty="0"/>
              <a:t>https://scikit-learn.org/stable/tutorial/index.html#tutorial-menu</a:t>
            </a:r>
          </a:p>
          <a:p>
            <a:endParaRPr lang="en-CA" dirty="0"/>
          </a:p>
          <a:p>
            <a:r>
              <a:rPr lang="en-CA" dirty="0"/>
              <a:t>LinkedIn Tutorials:</a:t>
            </a:r>
          </a:p>
          <a:p>
            <a:r>
              <a:rPr lang="en-CA" dirty="0"/>
              <a:t>AWS Machine Learning by Example</a:t>
            </a:r>
          </a:p>
          <a:p>
            <a:r>
              <a:rPr lang="en-CA" dirty="0"/>
              <a:t>Learning Amazon </a:t>
            </a:r>
            <a:r>
              <a:rPr lang="en-CA" dirty="0" err="1"/>
              <a:t>SageMaker</a:t>
            </a:r>
            <a:endParaRPr lang="en-CA" dirty="0"/>
          </a:p>
          <a:p>
            <a:r>
              <a:rPr lang="en-CA" dirty="0"/>
              <a:t>Creating Interactive Tableau Dashboards</a:t>
            </a:r>
          </a:p>
          <a:p>
            <a:endParaRPr lang="en-CA" dirty="0"/>
          </a:p>
          <a:p>
            <a:r>
              <a:rPr lang="en-CA" dirty="0"/>
              <a:t>YouTube Videos</a:t>
            </a:r>
          </a:p>
          <a:p>
            <a:r>
              <a:rPr lang="en-CA" dirty="0"/>
              <a:t>How do I use pandas with </a:t>
            </a:r>
            <a:r>
              <a:rPr lang="en-CA" dirty="0" err="1"/>
              <a:t>scikit</a:t>
            </a:r>
            <a:r>
              <a:rPr lang="en-CA" dirty="0"/>
              <a:t>-learn to create Kaggle submissions?</a:t>
            </a:r>
          </a:p>
          <a:p>
            <a:r>
              <a:rPr lang="en-CA" dirty="0"/>
              <a:t>Real-World Python Machine Learning Tutorial w/ </a:t>
            </a:r>
            <a:r>
              <a:rPr lang="en-CA" dirty="0" err="1"/>
              <a:t>Scikit</a:t>
            </a:r>
            <a:r>
              <a:rPr lang="en-CA" dirty="0"/>
              <a:t> Learn (</a:t>
            </a:r>
            <a:r>
              <a:rPr lang="en-CA" dirty="0" err="1"/>
              <a:t>sklearn</a:t>
            </a:r>
            <a:r>
              <a:rPr lang="en-CA" dirty="0"/>
              <a:t> basics, NLP, classifiers, </a:t>
            </a:r>
            <a:r>
              <a:rPr lang="en-CA" dirty="0" err="1"/>
              <a:t>etc</a:t>
            </a:r>
            <a:r>
              <a:rPr lang="en-CA" dirty="0"/>
              <a:t>)</a:t>
            </a:r>
          </a:p>
          <a:p>
            <a:endParaRPr lang="en-CA" dirty="0"/>
          </a:p>
        </p:txBody>
      </p:sp>
    </p:spTree>
    <p:extLst>
      <p:ext uri="{BB962C8B-B14F-4D97-AF65-F5344CB8AC3E}">
        <p14:creationId xmlns:p14="http://schemas.microsoft.com/office/powerpoint/2010/main" val="17192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97683-0A89-4F78-B678-69977750DE41}"/>
              </a:ext>
            </a:extLst>
          </p:cNvPr>
          <p:cNvSpPr>
            <a:spLocks noGrp="1"/>
          </p:cNvSpPr>
          <p:nvPr>
            <p:ph type="title"/>
          </p:nvPr>
        </p:nvSpPr>
        <p:spPr>
          <a:xfrm>
            <a:off x="1097280" y="286603"/>
            <a:ext cx="10058400" cy="1450757"/>
          </a:xfrm>
        </p:spPr>
        <p:txBody>
          <a:bodyPr>
            <a:normAutofit/>
          </a:bodyPr>
          <a:lstStyle/>
          <a:p>
            <a:r>
              <a:rPr lang="en-CA" dirty="0"/>
              <a:t>Back Story</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14F78C-6162-47F2-9972-5B19884B4193}"/>
              </a:ext>
            </a:extLst>
          </p:cNvPr>
          <p:cNvSpPr>
            <a:spLocks noGrp="1"/>
          </p:cNvSpPr>
          <p:nvPr>
            <p:ph idx="1"/>
          </p:nvPr>
        </p:nvSpPr>
        <p:spPr>
          <a:xfrm>
            <a:off x="1097280" y="2108201"/>
            <a:ext cx="6437367" cy="3760891"/>
          </a:xfrm>
        </p:spPr>
        <p:txBody>
          <a:bodyPr>
            <a:normAutofit/>
          </a:bodyPr>
          <a:lstStyle/>
          <a:p>
            <a:r>
              <a:rPr lang="en-CA" dirty="0"/>
              <a:t>As a team we decided to take the data from a University of student enrolment and analyze it . We used Machine Learning and tableau to present and evaluate our Data . </a:t>
            </a:r>
          </a:p>
          <a:p>
            <a:r>
              <a:rPr lang="en-CA" dirty="0"/>
              <a:t>The various process involved data cleaning and before deciding what stream of data we were going to use we took an in depth look at the information we were able to pull from the databases . </a:t>
            </a:r>
          </a:p>
          <a:p>
            <a:endParaRPr lang="en-CA" dirty="0"/>
          </a:p>
          <a:p>
            <a:endParaRPr lang="en-CA" dirty="0"/>
          </a:p>
        </p:txBody>
      </p:sp>
      <p:sp>
        <p:nvSpPr>
          <p:cNvPr id="13"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505FCDA2-0715-4B5A-B428-A20D23FB39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0000" y1="47701" x2="30000" y2="47701"/>
                        <a14:foregroundMark x1="30000" y1="47701" x2="30000" y2="47701"/>
                      </a14:backgroundRemoval>
                    </a14:imgEffect>
                  </a14:imgLayer>
                </a14:imgProps>
              </a:ext>
            </a:extLst>
          </a:blip>
          <a:stretch>
            <a:fillRect/>
          </a:stretch>
        </p:blipFill>
        <p:spPr>
          <a:xfrm>
            <a:off x="7933246" y="2475159"/>
            <a:ext cx="3860155" cy="2316093"/>
          </a:xfrm>
          <a:prstGeom prst="rect">
            <a:avLst/>
          </a:prstGeom>
        </p:spPr>
      </p:pic>
    </p:spTree>
    <p:extLst>
      <p:ext uri="{BB962C8B-B14F-4D97-AF65-F5344CB8AC3E}">
        <p14:creationId xmlns:p14="http://schemas.microsoft.com/office/powerpoint/2010/main" val="275748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Why we are doing this analysis</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1097280" y="2108202"/>
            <a:ext cx="10058400" cy="2212590"/>
          </a:xfrm>
        </p:spPr>
        <p:txBody>
          <a:bodyPr>
            <a:normAutofit/>
          </a:bodyPr>
          <a:lstStyle/>
          <a:p>
            <a:pPr>
              <a:buClr>
                <a:schemeClr val="tx1">
                  <a:lumMod val="75000"/>
                  <a:lumOff val="25000"/>
                </a:schemeClr>
              </a:buClr>
              <a:buFont typeface="Wingdings" panose="05000000000000000000" pitchFamily="2" charset="2"/>
              <a:buChar char="Ø"/>
            </a:pPr>
            <a:r>
              <a:rPr lang="en-US" dirty="0"/>
              <a:t>More than 2.12 million students in post-secondary institutions in Canada</a:t>
            </a:r>
          </a:p>
          <a:p>
            <a:pPr>
              <a:buClr>
                <a:schemeClr val="tx1">
                  <a:lumMod val="75000"/>
                  <a:lumOff val="25000"/>
                </a:schemeClr>
              </a:buClr>
              <a:buFont typeface="Wingdings" panose="05000000000000000000" pitchFamily="2" charset="2"/>
              <a:buChar char="Ø"/>
            </a:pPr>
            <a:r>
              <a:rPr lang="en-US" dirty="0"/>
              <a:t>More than 500, 000 graduates each year </a:t>
            </a:r>
          </a:p>
          <a:p>
            <a:pPr>
              <a:buClr>
                <a:schemeClr val="tx1">
                  <a:lumMod val="75000"/>
                  <a:lumOff val="25000"/>
                </a:schemeClr>
              </a:buClr>
              <a:buFont typeface="Wingdings" panose="05000000000000000000" pitchFamily="2" charset="2"/>
              <a:buChar char="Ø"/>
            </a:pPr>
            <a:r>
              <a:rPr lang="en-US" dirty="0"/>
              <a:t>42. 77 bn CAD expenditure each year </a:t>
            </a:r>
          </a:p>
          <a:p>
            <a:pPr>
              <a:buClr>
                <a:schemeClr val="tx1">
                  <a:lumMod val="75000"/>
                  <a:lumOff val="25000"/>
                </a:schemeClr>
              </a:buClr>
              <a:buFont typeface="Wingdings" panose="05000000000000000000" pitchFamily="2" charset="2"/>
              <a:buChar char="Ø"/>
            </a:pPr>
            <a:r>
              <a:rPr lang="en-US" dirty="0"/>
              <a:t>Around 30% of the expenditure is spending on Marketing &amp; Sales, which is </a:t>
            </a:r>
          </a:p>
        </p:txBody>
      </p:sp>
      <p:sp>
        <p:nvSpPr>
          <p:cNvPr id="5" name="TextBox 4">
            <a:extLst>
              <a:ext uri="{FF2B5EF4-FFF2-40B4-BE49-F238E27FC236}">
                <a16:creationId xmlns:a16="http://schemas.microsoft.com/office/drawing/2014/main" id="{477840D4-98C7-D442-811A-6BDC9CC6B16A}"/>
              </a:ext>
            </a:extLst>
          </p:cNvPr>
          <p:cNvSpPr txBox="1"/>
          <p:nvPr/>
        </p:nvSpPr>
        <p:spPr>
          <a:xfrm>
            <a:off x="4288133" y="4923695"/>
            <a:ext cx="3615732" cy="923330"/>
          </a:xfrm>
          <a:prstGeom prst="rect">
            <a:avLst/>
          </a:prstGeom>
          <a:noFill/>
        </p:spPr>
        <p:txBody>
          <a:bodyPr wrap="square" rtlCol="0">
            <a:spAutoFit/>
          </a:bodyPr>
          <a:lstStyle/>
          <a:p>
            <a:pPr algn="ctr"/>
            <a:r>
              <a:rPr lang="en-CA" sz="5400" dirty="0">
                <a:solidFill>
                  <a:srgbClr val="FF0000"/>
                </a:solidFill>
              </a:rPr>
              <a:t>13 Billion </a:t>
            </a:r>
          </a:p>
        </p:txBody>
      </p:sp>
      <p:sp>
        <p:nvSpPr>
          <p:cNvPr id="6" name="Down Arrow 5">
            <a:extLst>
              <a:ext uri="{FF2B5EF4-FFF2-40B4-BE49-F238E27FC236}">
                <a16:creationId xmlns:a16="http://schemas.microsoft.com/office/drawing/2014/main" id="{2823C68E-7587-BD43-9747-9A2E011ADE36}"/>
              </a:ext>
            </a:extLst>
          </p:cNvPr>
          <p:cNvSpPr/>
          <p:nvPr/>
        </p:nvSpPr>
        <p:spPr>
          <a:xfrm>
            <a:off x="5749330" y="4406203"/>
            <a:ext cx="693337" cy="4521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81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Machine Learning Component </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862502" y="2194698"/>
            <a:ext cx="3808352" cy="3760891"/>
          </a:xfrm>
        </p:spPr>
        <p:txBody>
          <a:bodyPr>
            <a:normAutofit fontScale="70000" lnSpcReduction="20000"/>
          </a:bodyPr>
          <a:lstStyle/>
          <a:p>
            <a:pPr marL="457200" indent="-457200">
              <a:buClr>
                <a:schemeClr val="tx1">
                  <a:lumMod val="75000"/>
                  <a:lumOff val="25000"/>
                </a:schemeClr>
              </a:buClr>
              <a:buFont typeface="+mj-lt"/>
              <a:buAutoNum type="arabicPeriod"/>
            </a:pPr>
            <a:r>
              <a:rPr lang="en-US" dirty="0"/>
              <a:t>Obtain the Datasets </a:t>
            </a:r>
          </a:p>
          <a:p>
            <a:pPr marL="457200" indent="-457200">
              <a:buClr>
                <a:schemeClr val="tx1">
                  <a:lumMod val="75000"/>
                  <a:lumOff val="25000"/>
                </a:schemeClr>
              </a:buClr>
              <a:buFont typeface="+mj-lt"/>
              <a:buAutoNum type="arabicPeriod"/>
            </a:pPr>
            <a:r>
              <a:rPr lang="en-US" dirty="0"/>
              <a:t>Identify the problem ( Target )</a:t>
            </a:r>
          </a:p>
          <a:p>
            <a:pPr marL="457200" indent="-457200">
              <a:buClr>
                <a:schemeClr val="tx1">
                  <a:lumMod val="75000"/>
                  <a:lumOff val="25000"/>
                </a:schemeClr>
              </a:buClr>
              <a:buFont typeface="+mj-lt"/>
              <a:buAutoNum type="arabicPeriod"/>
            </a:pPr>
            <a:r>
              <a:rPr lang="en-US" dirty="0"/>
              <a:t>Data Cleaning </a:t>
            </a:r>
          </a:p>
          <a:p>
            <a:pPr marL="457200" indent="-457200">
              <a:buClr>
                <a:schemeClr val="tx1">
                  <a:lumMod val="75000"/>
                  <a:lumOff val="25000"/>
                </a:schemeClr>
              </a:buClr>
              <a:buFont typeface="+mj-lt"/>
              <a:buAutoNum type="arabicPeriod"/>
            </a:pPr>
            <a:r>
              <a:rPr lang="en-US" dirty="0"/>
              <a:t>Pick up the right features</a:t>
            </a:r>
          </a:p>
          <a:p>
            <a:pPr marL="457200" indent="-457200">
              <a:buClr>
                <a:schemeClr val="tx1">
                  <a:lumMod val="75000"/>
                  <a:lumOff val="25000"/>
                </a:schemeClr>
              </a:buClr>
              <a:buFont typeface="+mj-lt"/>
              <a:buAutoNum type="arabicPeriod"/>
            </a:pPr>
            <a:r>
              <a:rPr lang="en-US" dirty="0"/>
              <a:t>Data preprocessing </a:t>
            </a:r>
          </a:p>
          <a:p>
            <a:pPr marL="457200" indent="-457200">
              <a:buClr>
                <a:schemeClr val="tx1">
                  <a:lumMod val="75000"/>
                  <a:lumOff val="25000"/>
                </a:schemeClr>
              </a:buClr>
              <a:buFont typeface="+mj-lt"/>
              <a:buAutoNum type="arabicPeriod"/>
            </a:pPr>
            <a:r>
              <a:rPr lang="en-US" dirty="0"/>
              <a:t>Choose the right models</a:t>
            </a:r>
          </a:p>
          <a:p>
            <a:pPr marL="457200" indent="-457200">
              <a:buClr>
                <a:schemeClr val="tx1">
                  <a:lumMod val="75000"/>
                  <a:lumOff val="25000"/>
                </a:schemeClr>
              </a:buClr>
              <a:buFont typeface="+mj-lt"/>
              <a:buAutoNum type="arabicPeriod"/>
            </a:pPr>
            <a:r>
              <a:rPr lang="en-US" dirty="0"/>
              <a:t>Evaluate the models</a:t>
            </a:r>
          </a:p>
          <a:p>
            <a:pPr marL="457200" indent="-457200">
              <a:buClr>
                <a:schemeClr val="tx1">
                  <a:lumMod val="75000"/>
                  <a:lumOff val="25000"/>
                </a:schemeClr>
              </a:buClr>
              <a:buFont typeface="+mj-lt"/>
              <a:buAutoNum type="arabicPeriod"/>
            </a:pPr>
            <a:r>
              <a:rPr lang="en-US" dirty="0"/>
              <a:t>Try different combinations for better result </a:t>
            </a:r>
          </a:p>
          <a:p>
            <a:pPr marL="457200" indent="-457200">
              <a:buClr>
                <a:schemeClr val="tx1">
                  <a:lumMod val="75000"/>
                  <a:lumOff val="25000"/>
                </a:schemeClr>
              </a:buClr>
              <a:buFont typeface="+mj-lt"/>
              <a:buAutoNum type="arabicPeriod"/>
            </a:pPr>
            <a:r>
              <a:rPr lang="en-US" dirty="0"/>
              <a:t>Finalize </a:t>
            </a:r>
          </a:p>
          <a:p>
            <a:endParaRPr lang="en-CA" dirty="0"/>
          </a:p>
        </p:txBody>
      </p:sp>
      <mc:AlternateContent xmlns:mc="http://schemas.openxmlformats.org/markup-compatibility/2006">
        <mc:Choice xmlns:am3d="http://schemas.microsoft.com/office/drawing/2017/model3d" Requires="am3d">
          <p:graphicFrame>
            <p:nvGraphicFramePr>
              <p:cNvPr id="4" name="3D Model 3" descr="Building 58">
                <a:extLst>
                  <a:ext uri="{FF2B5EF4-FFF2-40B4-BE49-F238E27FC236}">
                    <a16:creationId xmlns:a16="http://schemas.microsoft.com/office/drawing/2014/main" id="{BA2D7D9D-BE23-AA4F-A560-EAAD54E0F0A4}"/>
                  </a:ext>
                </a:extLst>
              </p:cNvPr>
              <p:cNvGraphicFramePr>
                <a:graphicFrameLocks noChangeAspect="1"/>
              </p:cNvGraphicFramePr>
              <p:nvPr>
                <p:extLst>
                  <p:ext uri="{D42A27DB-BD31-4B8C-83A1-F6EECF244321}">
                    <p14:modId xmlns:p14="http://schemas.microsoft.com/office/powerpoint/2010/main" val="120635487"/>
                  </p:ext>
                </p:extLst>
              </p:nvPr>
            </p:nvGraphicFramePr>
            <p:xfrm>
              <a:off x="10030451" y="2125580"/>
              <a:ext cx="919026" cy="1026726"/>
            </p:xfrm>
            <a:graphic>
              <a:graphicData uri="http://schemas.microsoft.com/office/drawing/2017/model3d">
                <am3d:model3d r:embed="rId2">
                  <am3d:spPr>
                    <a:xfrm>
                      <a:off x="0" y="0"/>
                      <a:ext cx="919026" cy="1026726"/>
                    </a:xfrm>
                    <a:prstGeom prst="rect">
                      <a:avLst/>
                    </a:prstGeom>
                  </am3d:spPr>
                  <am3d:camera>
                    <am3d:pos x="0" y="0" z="70113080"/>
                    <am3d:up dx="0" dy="36000000" dz="0"/>
                    <am3d:lookAt x="0" y="0" z="0"/>
                    <am3d:perspective fov="2700000"/>
                  </am3d:camera>
                  <am3d:trans>
                    <am3d:meterPerModelUnit n="19685" d="1000000"/>
                    <am3d:preTrans dx="0" dy="-6679899" dz="0"/>
                    <am3d:scale>
                      <am3d:sx n="1000000" d="1000000"/>
                      <am3d:sy n="1000000" d="1000000"/>
                      <am3d:sz n="1000000" d="1000000"/>
                    </am3d:scale>
                    <am3d:rot ax="6738930" ay="-1303733" az="-8276952"/>
                    <am3d:postTrans dx="0" dy="0" dz="0"/>
                  </am3d:trans>
                  <am3d:raster rName="Office3DRenderer" rVer="16.0.8326">
                    <am3d:blip r:embed="rId3"/>
                  </am3d:raster>
                  <am3d:objViewport viewportSz="10449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uilding 58">
                <a:extLst>
                  <a:ext uri="{FF2B5EF4-FFF2-40B4-BE49-F238E27FC236}">
                    <a16:creationId xmlns:a16="http://schemas.microsoft.com/office/drawing/2014/main" id="{BA2D7D9D-BE23-AA4F-A560-EAAD54E0F0A4}"/>
                  </a:ext>
                </a:extLst>
              </p:cNvPr>
              <p:cNvPicPr>
                <a:picLocks noGrp="1" noRot="1" noChangeAspect="1" noMove="1" noResize="1" noEditPoints="1" noAdjustHandles="1" noChangeArrowheads="1" noChangeShapeType="1" noCrop="1"/>
              </p:cNvPicPr>
              <p:nvPr/>
            </p:nvPicPr>
            <p:blipFill>
              <a:blip r:embed="rId3"/>
              <a:stretch>
                <a:fillRect/>
              </a:stretch>
            </p:blipFill>
            <p:spPr>
              <a:xfrm>
                <a:off x="10030451" y="2125580"/>
                <a:ext cx="919026" cy="10267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uilding 52">
                <a:extLst>
                  <a:ext uri="{FF2B5EF4-FFF2-40B4-BE49-F238E27FC236}">
                    <a16:creationId xmlns:a16="http://schemas.microsoft.com/office/drawing/2014/main" id="{972F9C39-FBAE-3343-A42F-E60A9EC4A0C2}"/>
                  </a:ext>
                </a:extLst>
              </p:cNvPr>
              <p:cNvGraphicFramePr>
                <a:graphicFrameLocks noChangeAspect="1"/>
              </p:cNvGraphicFramePr>
              <p:nvPr>
                <p:extLst>
                  <p:ext uri="{D42A27DB-BD31-4B8C-83A1-F6EECF244321}">
                    <p14:modId xmlns:p14="http://schemas.microsoft.com/office/powerpoint/2010/main" val="4066630257"/>
                  </p:ext>
                </p:extLst>
              </p:nvPr>
            </p:nvGraphicFramePr>
            <p:xfrm rot="429875">
              <a:off x="8169567" y="3220185"/>
              <a:ext cx="1032053" cy="1094479"/>
            </p:xfrm>
            <a:graphic>
              <a:graphicData uri="http://schemas.microsoft.com/office/drawing/2017/model3d">
                <am3d:model3d r:embed="rId4">
                  <am3d:spPr>
                    <a:xfrm rot="429875">
                      <a:off x="0" y="0"/>
                      <a:ext cx="1032053" cy="1094479"/>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242570" ay="1128214" az="2558455"/>
                    <am3d:postTrans dx="0" dy="0" dz="0"/>
                  </am3d:trans>
                  <am3d:raster rName="Office3DRenderer" rVer="16.0.8326">
                    <am3d:blip r:embed="rId5"/>
                  </am3d:raster>
                  <am3d:objViewport viewportSz="11075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uilding 52">
                <a:extLst>
                  <a:ext uri="{FF2B5EF4-FFF2-40B4-BE49-F238E27FC236}">
                    <a16:creationId xmlns:a16="http://schemas.microsoft.com/office/drawing/2014/main" id="{972F9C39-FBAE-3343-A42F-E60A9EC4A0C2}"/>
                  </a:ext>
                </a:extLst>
              </p:cNvPr>
              <p:cNvPicPr>
                <a:picLocks noGrp="1" noRot="1" noChangeAspect="1" noMove="1" noResize="1" noEditPoints="1" noAdjustHandles="1" noChangeArrowheads="1" noChangeShapeType="1" noCrop="1"/>
              </p:cNvPicPr>
              <p:nvPr/>
            </p:nvPicPr>
            <p:blipFill>
              <a:blip r:embed="rId5"/>
              <a:stretch>
                <a:fillRect/>
              </a:stretch>
            </p:blipFill>
            <p:spPr>
              <a:xfrm rot="429875">
                <a:off x="8169567" y="3220185"/>
                <a:ext cx="1032053" cy="1094479"/>
              </a:xfrm>
              <a:prstGeom prst="rect">
                <a:avLst/>
              </a:prstGeom>
            </p:spPr>
          </p:pic>
        </mc:Fallback>
      </mc:AlternateContent>
      <p:sp>
        <p:nvSpPr>
          <p:cNvPr id="6" name="Rectangle 5">
            <a:extLst>
              <a:ext uri="{FF2B5EF4-FFF2-40B4-BE49-F238E27FC236}">
                <a16:creationId xmlns:a16="http://schemas.microsoft.com/office/drawing/2014/main" id="{7FFD5878-4C79-0746-8FF9-15C004BB8871}"/>
              </a:ext>
            </a:extLst>
          </p:cNvPr>
          <p:cNvSpPr/>
          <p:nvPr/>
        </p:nvSpPr>
        <p:spPr>
          <a:xfrm>
            <a:off x="8346999" y="2053231"/>
            <a:ext cx="1882247"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Obtain the Datasets </a:t>
            </a:r>
          </a:p>
        </p:txBody>
      </p:sp>
      <mc:AlternateContent xmlns:mc="http://schemas.openxmlformats.org/markup-compatibility/2006">
        <mc:Choice xmlns:am3d="http://schemas.microsoft.com/office/drawing/2017/model3d" Requires="am3d">
          <p:graphicFrame>
            <p:nvGraphicFramePr>
              <p:cNvPr id="7" name="3D Model 6" descr="Dark Gray Straight thick arrow">
                <a:extLst>
                  <a:ext uri="{FF2B5EF4-FFF2-40B4-BE49-F238E27FC236}">
                    <a16:creationId xmlns:a16="http://schemas.microsoft.com/office/drawing/2014/main" id="{824FCFD9-C7FB-4C45-B874-F43A3042511C}"/>
                  </a:ext>
                </a:extLst>
              </p:cNvPr>
              <p:cNvGraphicFramePr>
                <a:graphicFrameLocks noChangeAspect="1"/>
              </p:cNvGraphicFramePr>
              <p:nvPr>
                <p:extLst>
                  <p:ext uri="{D42A27DB-BD31-4B8C-83A1-F6EECF244321}">
                    <p14:modId xmlns:p14="http://schemas.microsoft.com/office/powerpoint/2010/main" val="2473995584"/>
                  </p:ext>
                </p:extLst>
              </p:nvPr>
            </p:nvGraphicFramePr>
            <p:xfrm rot="19012750">
              <a:off x="9111879" y="3203485"/>
              <a:ext cx="1184761" cy="334619"/>
            </p:xfrm>
            <a:graphic>
              <a:graphicData uri="http://schemas.microsoft.com/office/drawing/2017/model3d">
                <am3d:model3d r:embed="rId6">
                  <am3d:spPr>
                    <a:xfrm rot="19012750">
                      <a:off x="0" y="0"/>
                      <a:ext cx="1184761" cy="334619"/>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931787" ay="-48060" az="-10769800"/>
                    <am3d:postTrans dx="0" dy="0" dz="0"/>
                  </am3d:trans>
                  <am3d:raster rName="Office3DRenderer" rVer="16.0.8326">
                    <am3d:blip r:embed="rId7"/>
                  </am3d:raster>
                  <am3d:objViewport viewportSz="1237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ark Gray Straight thick arrow">
                <a:extLst>
                  <a:ext uri="{FF2B5EF4-FFF2-40B4-BE49-F238E27FC236}">
                    <a16:creationId xmlns:a16="http://schemas.microsoft.com/office/drawing/2014/main" id="{824FCFD9-C7FB-4C45-B874-F43A3042511C}"/>
                  </a:ext>
                </a:extLst>
              </p:cNvPr>
              <p:cNvPicPr>
                <a:picLocks noGrp="1" noRot="1" noChangeAspect="1" noMove="1" noResize="1" noEditPoints="1" noAdjustHandles="1" noChangeArrowheads="1" noChangeShapeType="1" noCrop="1"/>
              </p:cNvPicPr>
              <p:nvPr/>
            </p:nvPicPr>
            <p:blipFill>
              <a:blip r:embed="rId7"/>
              <a:stretch>
                <a:fillRect/>
              </a:stretch>
            </p:blipFill>
            <p:spPr>
              <a:xfrm rot="19012750">
                <a:off x="9111879" y="3203485"/>
                <a:ext cx="1184761" cy="3346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uilding 32">
                <a:extLst>
                  <a:ext uri="{FF2B5EF4-FFF2-40B4-BE49-F238E27FC236}">
                    <a16:creationId xmlns:a16="http://schemas.microsoft.com/office/drawing/2014/main" id="{31D32EE9-4444-4C4B-A4B7-D2C6CACC8B14}"/>
                  </a:ext>
                </a:extLst>
              </p:cNvPr>
              <p:cNvGraphicFramePr>
                <a:graphicFrameLocks noChangeAspect="1"/>
              </p:cNvGraphicFramePr>
              <p:nvPr>
                <p:extLst>
                  <p:ext uri="{D42A27DB-BD31-4B8C-83A1-F6EECF244321}">
                    <p14:modId xmlns:p14="http://schemas.microsoft.com/office/powerpoint/2010/main" val="1575324580"/>
                  </p:ext>
                </p:extLst>
              </p:nvPr>
            </p:nvGraphicFramePr>
            <p:xfrm rot="20948306">
              <a:off x="8747597" y="3835384"/>
              <a:ext cx="961139" cy="1078730"/>
            </p:xfrm>
            <a:graphic>
              <a:graphicData uri="http://schemas.microsoft.com/office/drawing/2017/model3d">
                <am3d:model3d r:embed="rId8">
                  <am3d:spPr>
                    <a:xfrm rot="20948306">
                      <a:off x="0" y="0"/>
                      <a:ext cx="961139" cy="1078730"/>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7037972" ay="-1052820" az="-8982574"/>
                    <am3d:postTrans dx="0" dy="0" dz="0"/>
                  </am3d:trans>
                  <am3d:raster rName="Office3DRenderer" rVer="16.0.8326">
                    <am3d:blip r:embed="rId9"/>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uilding 32">
                <a:extLst>
                  <a:ext uri="{FF2B5EF4-FFF2-40B4-BE49-F238E27FC236}">
                    <a16:creationId xmlns:a16="http://schemas.microsoft.com/office/drawing/2014/main" id="{31D32EE9-4444-4C4B-A4B7-D2C6CACC8B14}"/>
                  </a:ext>
                </a:extLst>
              </p:cNvPr>
              <p:cNvPicPr>
                <a:picLocks noGrp="1" noRot="1" noChangeAspect="1" noMove="1" noResize="1" noEditPoints="1" noAdjustHandles="1" noChangeArrowheads="1" noChangeShapeType="1" noCrop="1"/>
              </p:cNvPicPr>
              <p:nvPr/>
            </p:nvPicPr>
            <p:blipFill>
              <a:blip r:embed="rId9"/>
              <a:stretch>
                <a:fillRect/>
              </a:stretch>
            </p:blipFill>
            <p:spPr>
              <a:xfrm rot="20948306">
                <a:off x="8747597" y="3835384"/>
                <a:ext cx="961139" cy="10787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Building 32">
                <a:extLst>
                  <a:ext uri="{FF2B5EF4-FFF2-40B4-BE49-F238E27FC236}">
                    <a16:creationId xmlns:a16="http://schemas.microsoft.com/office/drawing/2014/main" id="{943B7897-0797-7641-A9C6-62CAEA31A879}"/>
                  </a:ext>
                </a:extLst>
              </p:cNvPr>
              <p:cNvGraphicFramePr>
                <a:graphicFrameLocks noChangeAspect="1"/>
              </p:cNvGraphicFramePr>
              <p:nvPr>
                <p:extLst>
                  <p:ext uri="{D42A27DB-BD31-4B8C-83A1-F6EECF244321}">
                    <p14:modId xmlns:p14="http://schemas.microsoft.com/office/powerpoint/2010/main" val="233168879"/>
                  </p:ext>
                </p:extLst>
              </p:nvPr>
            </p:nvGraphicFramePr>
            <p:xfrm rot="20948306">
              <a:off x="7327989" y="3836173"/>
              <a:ext cx="972736" cy="957565"/>
            </p:xfrm>
            <a:graphic>
              <a:graphicData uri="http://schemas.microsoft.com/office/drawing/2017/model3d">
                <am3d:model3d r:embed="rId8">
                  <am3d:spPr>
                    <a:xfrm rot="20948306">
                      <a:off x="0" y="0"/>
                      <a:ext cx="972736" cy="957565"/>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6653502" ay="-513860" az="-9521204"/>
                    <am3d:postTrans dx="0" dy="0" dz="0"/>
                  </am3d:trans>
                  <am3d:raster rName="Office3DRenderer" rVer="16.0.8326">
                    <am3d:blip r:embed="rId10"/>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uilding 32">
                <a:extLst>
                  <a:ext uri="{FF2B5EF4-FFF2-40B4-BE49-F238E27FC236}">
                    <a16:creationId xmlns:a16="http://schemas.microsoft.com/office/drawing/2014/main" id="{943B7897-0797-7641-A9C6-62CAEA31A879}"/>
                  </a:ext>
                </a:extLst>
              </p:cNvPr>
              <p:cNvPicPr>
                <a:picLocks noGrp="1" noRot="1" noChangeAspect="1" noMove="1" noResize="1" noEditPoints="1" noAdjustHandles="1" noChangeArrowheads="1" noChangeShapeType="1" noCrop="1"/>
              </p:cNvPicPr>
              <p:nvPr/>
            </p:nvPicPr>
            <p:blipFill>
              <a:blip r:embed="rId10"/>
              <a:stretch>
                <a:fillRect/>
              </a:stretch>
            </p:blipFill>
            <p:spPr>
              <a:xfrm rot="20948306">
                <a:off x="7327989" y="3836173"/>
                <a:ext cx="972736" cy="957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Building 52">
                <a:extLst>
                  <a:ext uri="{FF2B5EF4-FFF2-40B4-BE49-F238E27FC236}">
                    <a16:creationId xmlns:a16="http://schemas.microsoft.com/office/drawing/2014/main" id="{797BCC32-7DAA-FB43-9C5F-8D044F02CC4C}"/>
                  </a:ext>
                </a:extLst>
              </p:cNvPr>
              <p:cNvGraphicFramePr>
                <a:graphicFrameLocks noChangeAspect="1"/>
              </p:cNvGraphicFramePr>
              <p:nvPr>
                <p:extLst>
                  <p:ext uri="{D42A27DB-BD31-4B8C-83A1-F6EECF244321}">
                    <p14:modId xmlns:p14="http://schemas.microsoft.com/office/powerpoint/2010/main" val="290922884"/>
                  </p:ext>
                </p:extLst>
              </p:nvPr>
            </p:nvGraphicFramePr>
            <p:xfrm rot="429875">
              <a:off x="7876636" y="4477960"/>
              <a:ext cx="1067432" cy="1141200"/>
            </p:xfrm>
            <a:graphic>
              <a:graphicData uri="http://schemas.microsoft.com/office/drawing/2017/model3d">
                <am3d:model3d r:embed="rId4">
                  <am3d:spPr>
                    <a:xfrm rot="429875">
                      <a:off x="0" y="0"/>
                      <a:ext cx="1067432" cy="1141200"/>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783127" ay="615111" az="2667057"/>
                    <am3d:postTrans dx="0" dy="0" dz="0"/>
                  </am3d:trans>
                  <am3d:raster rName="Office3DRenderer" rVer="16.0.8326">
                    <am3d:blip r:embed="rId11"/>
                  </am3d:raster>
                  <am3d:objViewport viewportSz="1145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Building 52">
                <a:extLst>
                  <a:ext uri="{FF2B5EF4-FFF2-40B4-BE49-F238E27FC236}">
                    <a16:creationId xmlns:a16="http://schemas.microsoft.com/office/drawing/2014/main" id="{797BCC32-7DAA-FB43-9C5F-8D044F02CC4C}"/>
                  </a:ext>
                </a:extLst>
              </p:cNvPr>
              <p:cNvPicPr>
                <a:picLocks noGrp="1" noRot="1" noChangeAspect="1" noMove="1" noResize="1" noEditPoints="1" noAdjustHandles="1" noChangeArrowheads="1" noChangeShapeType="1" noCrop="1"/>
              </p:cNvPicPr>
              <p:nvPr/>
            </p:nvPicPr>
            <p:blipFill>
              <a:blip r:embed="rId11"/>
              <a:stretch>
                <a:fillRect/>
              </a:stretch>
            </p:blipFill>
            <p:spPr>
              <a:xfrm rot="429875">
                <a:off x="7876636" y="4477960"/>
                <a:ext cx="1067432" cy="1141200"/>
              </a:xfrm>
              <a:prstGeom prst="rect">
                <a:avLst/>
              </a:prstGeom>
            </p:spPr>
          </p:pic>
        </mc:Fallback>
      </mc:AlternateContent>
      <p:sp>
        <p:nvSpPr>
          <p:cNvPr id="20" name="Down Arrow 19">
            <a:extLst>
              <a:ext uri="{FF2B5EF4-FFF2-40B4-BE49-F238E27FC236}">
                <a16:creationId xmlns:a16="http://schemas.microsoft.com/office/drawing/2014/main" id="{37B722AE-1640-6549-957F-9D8FFEA4DA9B}"/>
              </a:ext>
            </a:extLst>
          </p:cNvPr>
          <p:cNvSpPr/>
          <p:nvPr/>
        </p:nvSpPr>
        <p:spPr>
          <a:xfrm rot="19107822">
            <a:off x="8695098" y="4091727"/>
            <a:ext cx="527201" cy="1322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1" name="3D Model 10" descr="Building 51">
                <a:extLst>
                  <a:ext uri="{FF2B5EF4-FFF2-40B4-BE49-F238E27FC236}">
                    <a16:creationId xmlns:a16="http://schemas.microsoft.com/office/drawing/2014/main" id="{AB4E6EEC-A682-EF42-8159-DF7AA9474499}"/>
                  </a:ext>
                </a:extLst>
              </p:cNvPr>
              <p:cNvGraphicFramePr>
                <a:graphicFrameLocks noChangeAspect="1"/>
              </p:cNvGraphicFramePr>
              <p:nvPr>
                <p:extLst>
                  <p:ext uri="{D42A27DB-BD31-4B8C-83A1-F6EECF244321}">
                    <p14:modId xmlns:p14="http://schemas.microsoft.com/office/powerpoint/2010/main" val="972439973"/>
                  </p:ext>
                </p:extLst>
              </p:nvPr>
            </p:nvGraphicFramePr>
            <p:xfrm>
              <a:off x="5045892" y="4694092"/>
              <a:ext cx="1456650" cy="1261497"/>
            </p:xfrm>
            <a:graphic>
              <a:graphicData uri="http://schemas.microsoft.com/office/drawing/2017/model3d">
                <am3d:model3d r:embed="rId12">
                  <am3d:spPr>
                    <a:xfrm>
                      <a:off x="0" y="0"/>
                      <a:ext cx="1456650" cy="1261497"/>
                    </a:xfrm>
                    <a:prstGeom prst="rect">
                      <a:avLst/>
                    </a:prstGeom>
                  </am3d:spPr>
                  <am3d:camera>
                    <am3d:pos x="0" y="0" z="78000801"/>
                    <am3d:up dx="0" dy="36000000" dz="0"/>
                    <am3d:lookAt x="0" y="0" z="0"/>
                    <am3d:perspective fov="2700000"/>
                  </am3d:camera>
                  <am3d:trans>
                    <am3d:meterPerModelUnit n="19685" d="1000000"/>
                    <am3d:preTrans dx="0" dy="-13788442" dz="0"/>
                    <am3d:scale>
                      <am3d:sx n="1000000" d="1000000"/>
                      <am3d:sy n="1000000" d="1000000"/>
                      <am3d:sz n="1000000" d="1000000"/>
                    </am3d:scale>
                    <am3d:rot/>
                    <am3d:postTrans dx="0" dy="0" dz="0"/>
                  </am3d:trans>
                  <am3d:raster rName="Office3DRenderer" rVer="16.0.8326">
                    <am3d:blip r:embed="rId13"/>
                  </am3d:raster>
                  <am3d:objViewport viewportSz="2011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uilding 51">
                <a:extLst>
                  <a:ext uri="{FF2B5EF4-FFF2-40B4-BE49-F238E27FC236}">
                    <a16:creationId xmlns:a16="http://schemas.microsoft.com/office/drawing/2014/main" id="{AB4E6EEC-A682-EF42-8159-DF7AA9474499}"/>
                  </a:ext>
                </a:extLst>
              </p:cNvPr>
              <p:cNvPicPr>
                <a:picLocks noGrp="1" noRot="1" noChangeAspect="1" noMove="1" noResize="1" noEditPoints="1" noAdjustHandles="1" noChangeArrowheads="1" noChangeShapeType="1" noCrop="1"/>
              </p:cNvPicPr>
              <p:nvPr/>
            </p:nvPicPr>
            <p:blipFill>
              <a:blip r:embed="rId13"/>
              <a:stretch>
                <a:fillRect/>
              </a:stretch>
            </p:blipFill>
            <p:spPr>
              <a:xfrm>
                <a:off x="5045892" y="4694092"/>
                <a:ext cx="1456650" cy="12614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Dark Gray Curved arrow">
                <a:extLst>
                  <a:ext uri="{FF2B5EF4-FFF2-40B4-BE49-F238E27FC236}">
                    <a16:creationId xmlns:a16="http://schemas.microsoft.com/office/drawing/2014/main" id="{A527948B-3BF8-9746-8251-4CA6C1B342B8}"/>
                  </a:ext>
                </a:extLst>
              </p:cNvPr>
              <p:cNvGraphicFramePr>
                <a:graphicFrameLocks noChangeAspect="1"/>
              </p:cNvGraphicFramePr>
              <p:nvPr>
                <p:extLst>
                  <p:ext uri="{D42A27DB-BD31-4B8C-83A1-F6EECF244321}">
                    <p14:modId xmlns:p14="http://schemas.microsoft.com/office/powerpoint/2010/main" val="982225599"/>
                  </p:ext>
                </p:extLst>
              </p:nvPr>
            </p:nvGraphicFramePr>
            <p:xfrm>
              <a:off x="6554290" y="4857041"/>
              <a:ext cx="1281936" cy="736198"/>
            </p:xfrm>
            <a:graphic>
              <a:graphicData uri="http://schemas.microsoft.com/office/drawing/2017/model3d">
                <am3d:model3d r:embed="rId14">
                  <am3d:spPr>
                    <a:xfrm>
                      <a:off x="0" y="0"/>
                      <a:ext cx="1281936" cy="736198"/>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965839" ay="9265" az="10726836"/>
                    <am3d:postTrans dx="0" dy="0" dz="0"/>
                  </am3d:trans>
                  <am3d:raster rName="Office3DRenderer" rVer="16.0.8326">
                    <am3d:blip r:embed="rId15"/>
                  </am3d:raster>
                  <am3d:objViewport viewportSz="1473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ark Gray Curved arrow">
                <a:extLst>
                  <a:ext uri="{FF2B5EF4-FFF2-40B4-BE49-F238E27FC236}">
                    <a16:creationId xmlns:a16="http://schemas.microsoft.com/office/drawing/2014/main" id="{A527948B-3BF8-9746-8251-4CA6C1B342B8}"/>
                  </a:ext>
                </a:extLst>
              </p:cNvPr>
              <p:cNvPicPr>
                <a:picLocks noGrp="1" noRot="1" noChangeAspect="1" noMove="1" noResize="1" noEditPoints="1" noAdjustHandles="1" noChangeArrowheads="1" noChangeShapeType="1" noCrop="1"/>
              </p:cNvPicPr>
              <p:nvPr/>
            </p:nvPicPr>
            <p:blipFill>
              <a:blip r:embed="rId15"/>
              <a:stretch>
                <a:fillRect/>
              </a:stretch>
            </p:blipFill>
            <p:spPr>
              <a:xfrm>
                <a:off x="6554290" y="4857041"/>
                <a:ext cx="1281936" cy="736198"/>
              </a:xfrm>
              <a:prstGeom prst="rect">
                <a:avLst/>
              </a:prstGeom>
            </p:spPr>
          </p:pic>
        </mc:Fallback>
      </mc:AlternateContent>
      <p:sp>
        <p:nvSpPr>
          <p:cNvPr id="13" name="Rectangle 12">
            <a:extLst>
              <a:ext uri="{FF2B5EF4-FFF2-40B4-BE49-F238E27FC236}">
                <a16:creationId xmlns:a16="http://schemas.microsoft.com/office/drawing/2014/main" id="{31603B4F-4F8B-9B48-8447-7A78CA09B2B5}"/>
              </a:ext>
            </a:extLst>
          </p:cNvPr>
          <p:cNvSpPr/>
          <p:nvPr/>
        </p:nvSpPr>
        <p:spPr>
          <a:xfrm>
            <a:off x="7607397" y="2990822"/>
            <a:ext cx="137088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Cleaning</a:t>
            </a:r>
          </a:p>
        </p:txBody>
      </p:sp>
      <p:sp>
        <p:nvSpPr>
          <p:cNvPr id="14" name="Rectangle 13">
            <a:extLst>
              <a:ext uri="{FF2B5EF4-FFF2-40B4-BE49-F238E27FC236}">
                <a16:creationId xmlns:a16="http://schemas.microsoft.com/office/drawing/2014/main" id="{8F25CF3B-9BDE-D846-A28B-E372F304D68E}"/>
              </a:ext>
            </a:extLst>
          </p:cNvPr>
          <p:cNvSpPr/>
          <p:nvPr/>
        </p:nvSpPr>
        <p:spPr>
          <a:xfrm>
            <a:off x="9646262" y="4634270"/>
            <a:ext cx="1770741"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Preprocessing</a:t>
            </a:r>
          </a:p>
        </p:txBody>
      </p:sp>
      <p:sp>
        <p:nvSpPr>
          <p:cNvPr id="15" name="Rectangle 14">
            <a:extLst>
              <a:ext uri="{FF2B5EF4-FFF2-40B4-BE49-F238E27FC236}">
                <a16:creationId xmlns:a16="http://schemas.microsoft.com/office/drawing/2014/main" id="{2813F0A3-CD1F-6642-9CE7-0B16AB17E2BB}"/>
              </a:ext>
            </a:extLst>
          </p:cNvPr>
          <p:cNvSpPr/>
          <p:nvPr/>
        </p:nvSpPr>
        <p:spPr>
          <a:xfrm>
            <a:off x="8688852" y="5475672"/>
            <a:ext cx="163326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Machine Learning</a:t>
            </a:r>
          </a:p>
        </p:txBody>
      </p:sp>
      <p:sp>
        <p:nvSpPr>
          <p:cNvPr id="16" name="Rectangle 15">
            <a:extLst>
              <a:ext uri="{FF2B5EF4-FFF2-40B4-BE49-F238E27FC236}">
                <a16:creationId xmlns:a16="http://schemas.microsoft.com/office/drawing/2014/main" id="{12B08B9D-1375-1F4D-B93E-4A3CA038BFF4}"/>
              </a:ext>
            </a:extLst>
          </p:cNvPr>
          <p:cNvSpPr/>
          <p:nvPr/>
        </p:nvSpPr>
        <p:spPr>
          <a:xfrm>
            <a:off x="6428845" y="4256281"/>
            <a:ext cx="881075"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Evaluate</a:t>
            </a:r>
          </a:p>
        </p:txBody>
      </p:sp>
      <mc:AlternateContent xmlns:mc="http://schemas.openxmlformats.org/markup-compatibility/2006">
        <mc:Choice xmlns:am3d="http://schemas.microsoft.com/office/drawing/2017/model3d" Requires="am3d">
          <p:graphicFrame>
            <p:nvGraphicFramePr>
              <p:cNvPr id="19" name="3D Model 18" descr="Dark Gray Curved arrow">
                <a:extLst>
                  <a:ext uri="{FF2B5EF4-FFF2-40B4-BE49-F238E27FC236}">
                    <a16:creationId xmlns:a16="http://schemas.microsoft.com/office/drawing/2014/main" id="{97872ED4-5EA7-A649-81FA-B9FF5A2977EC}"/>
                  </a:ext>
                </a:extLst>
              </p:cNvPr>
              <p:cNvGraphicFramePr>
                <a:graphicFrameLocks noChangeAspect="1"/>
              </p:cNvGraphicFramePr>
              <p:nvPr>
                <p:extLst>
                  <p:ext uri="{D42A27DB-BD31-4B8C-83A1-F6EECF244321}">
                    <p14:modId xmlns:p14="http://schemas.microsoft.com/office/powerpoint/2010/main" val="2810638769"/>
                  </p:ext>
                </p:extLst>
              </p:nvPr>
            </p:nvGraphicFramePr>
            <p:xfrm rot="6255020">
              <a:off x="5820675" y="3339159"/>
              <a:ext cx="1020089" cy="1020089"/>
            </p:xfrm>
            <a:graphic>
              <a:graphicData uri="http://schemas.microsoft.com/office/drawing/2017/model3d">
                <am3d:model3d r:embed="rId14">
                  <am3d:spPr>
                    <a:xfrm rot="6255020">
                      <a:off x="0" y="0"/>
                      <a:ext cx="1020089" cy="1020089"/>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635118" ay="2524255" az="7804734"/>
                    <am3d:postTrans dx="0" dy="0" dz="0"/>
                  </am3d:trans>
                  <am3d:raster rName="Office3DRenderer" rVer="16.0.8326">
                    <am3d:blip r:embed="rId16"/>
                  </am3d:raster>
                  <am3d:objViewport viewportSz="1473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Dark Gray Curved arrow">
                <a:extLst>
                  <a:ext uri="{FF2B5EF4-FFF2-40B4-BE49-F238E27FC236}">
                    <a16:creationId xmlns:a16="http://schemas.microsoft.com/office/drawing/2014/main" id="{97872ED4-5EA7-A649-81FA-B9FF5A2977EC}"/>
                  </a:ext>
                </a:extLst>
              </p:cNvPr>
              <p:cNvPicPr>
                <a:picLocks noGrp="1" noRot="1" noChangeAspect="1" noMove="1" noResize="1" noEditPoints="1" noAdjustHandles="1" noChangeArrowheads="1" noChangeShapeType="1" noCrop="1"/>
              </p:cNvPicPr>
              <p:nvPr/>
            </p:nvPicPr>
            <p:blipFill>
              <a:blip r:embed="rId16"/>
              <a:stretch>
                <a:fillRect/>
              </a:stretch>
            </p:blipFill>
            <p:spPr>
              <a:xfrm rot="6255020">
                <a:off x="5820675" y="3339159"/>
                <a:ext cx="1020089" cy="1020089"/>
              </a:xfrm>
              <a:prstGeom prst="rect">
                <a:avLst/>
              </a:prstGeom>
            </p:spPr>
          </p:pic>
        </mc:Fallback>
      </mc:AlternateContent>
      <p:sp>
        <p:nvSpPr>
          <p:cNvPr id="21" name="Down Arrow 20">
            <a:extLst>
              <a:ext uri="{FF2B5EF4-FFF2-40B4-BE49-F238E27FC236}">
                <a16:creationId xmlns:a16="http://schemas.microsoft.com/office/drawing/2014/main" id="{B49DF630-0492-0240-B454-D4ED6A0384DB}"/>
              </a:ext>
            </a:extLst>
          </p:cNvPr>
          <p:cNvSpPr/>
          <p:nvPr/>
        </p:nvSpPr>
        <p:spPr>
          <a:xfrm rot="2892248">
            <a:off x="8572860" y="4701115"/>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4DB08E43-683D-F94D-B071-47C969BE443A}"/>
              </a:ext>
            </a:extLst>
          </p:cNvPr>
          <p:cNvSpPr/>
          <p:nvPr/>
        </p:nvSpPr>
        <p:spPr>
          <a:xfrm rot="8591811">
            <a:off x="7805146" y="4632967"/>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B7861818-FAA1-1643-BE03-8795BBD384EB}"/>
              </a:ext>
            </a:extLst>
          </p:cNvPr>
          <p:cNvSpPr/>
          <p:nvPr/>
        </p:nvSpPr>
        <p:spPr>
          <a:xfrm rot="13897616">
            <a:off x="8014358" y="3999836"/>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60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D841-D35C-486C-BBAD-5D51874168CA}"/>
              </a:ext>
            </a:extLst>
          </p:cNvPr>
          <p:cNvSpPr>
            <a:spLocks noGrp="1"/>
          </p:cNvSpPr>
          <p:nvPr>
            <p:ph type="title"/>
          </p:nvPr>
        </p:nvSpPr>
        <p:spPr/>
        <p:txBody>
          <a:bodyPr>
            <a:normAutofit/>
          </a:bodyPr>
          <a:lstStyle/>
          <a:p>
            <a:r>
              <a:rPr lang="en-CA" dirty="0"/>
              <a:t>Obtain the Datasets </a:t>
            </a:r>
          </a:p>
        </p:txBody>
      </p:sp>
      <p:pic>
        <p:nvPicPr>
          <p:cNvPr id="6" name="Content Placeholder 5">
            <a:extLst>
              <a:ext uri="{FF2B5EF4-FFF2-40B4-BE49-F238E27FC236}">
                <a16:creationId xmlns:a16="http://schemas.microsoft.com/office/drawing/2014/main" id="{2F3DF940-3948-449F-97E1-D469AD1B7ACF}"/>
              </a:ext>
            </a:extLst>
          </p:cNvPr>
          <p:cNvPicPr>
            <a:picLocks noGrp="1" noChangeAspect="1"/>
          </p:cNvPicPr>
          <p:nvPr>
            <p:ph idx="1"/>
          </p:nvPr>
        </p:nvPicPr>
        <p:blipFill>
          <a:blip r:embed="rId2"/>
          <a:stretch>
            <a:fillRect/>
          </a:stretch>
        </p:blipFill>
        <p:spPr>
          <a:xfrm>
            <a:off x="3408534" y="2413049"/>
            <a:ext cx="5721399" cy="2707592"/>
          </a:xfrm>
          <a:prstGeom prst="rect">
            <a:avLst/>
          </a:prstGeom>
        </p:spPr>
      </p:pic>
    </p:spTree>
    <p:extLst>
      <p:ext uri="{BB962C8B-B14F-4D97-AF65-F5344CB8AC3E}">
        <p14:creationId xmlns:p14="http://schemas.microsoft.com/office/powerpoint/2010/main" val="378127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299-3DD8-4E78-B46F-FDB4B5B2AEEF}"/>
              </a:ext>
            </a:extLst>
          </p:cNvPr>
          <p:cNvSpPr>
            <a:spLocks noGrp="1"/>
          </p:cNvSpPr>
          <p:nvPr>
            <p:ph type="title"/>
          </p:nvPr>
        </p:nvSpPr>
        <p:spPr/>
        <p:txBody>
          <a:bodyPr/>
          <a:lstStyle/>
          <a:p>
            <a:r>
              <a:rPr lang="en-CA" dirty="0"/>
              <a:t>Identify the problem ( Target )</a:t>
            </a:r>
          </a:p>
        </p:txBody>
      </p:sp>
      <p:pic>
        <p:nvPicPr>
          <p:cNvPr id="4" name="Content Placeholder 3">
            <a:extLst>
              <a:ext uri="{FF2B5EF4-FFF2-40B4-BE49-F238E27FC236}">
                <a16:creationId xmlns:a16="http://schemas.microsoft.com/office/drawing/2014/main" id="{13E72F98-9138-428C-A67D-82FDB19FC91C}"/>
              </a:ext>
            </a:extLst>
          </p:cNvPr>
          <p:cNvPicPr>
            <a:picLocks noGrp="1" noChangeAspect="1"/>
          </p:cNvPicPr>
          <p:nvPr>
            <p:ph idx="1"/>
          </p:nvPr>
        </p:nvPicPr>
        <p:blipFill>
          <a:blip r:embed="rId2"/>
          <a:stretch>
            <a:fillRect/>
          </a:stretch>
        </p:blipFill>
        <p:spPr>
          <a:xfrm>
            <a:off x="2756493" y="2546253"/>
            <a:ext cx="6679013" cy="2923992"/>
          </a:xfrm>
          <a:prstGeom prst="rect">
            <a:avLst/>
          </a:prstGeom>
        </p:spPr>
      </p:pic>
      <p:sp>
        <p:nvSpPr>
          <p:cNvPr id="3" name="TextBox 2">
            <a:extLst>
              <a:ext uri="{FF2B5EF4-FFF2-40B4-BE49-F238E27FC236}">
                <a16:creationId xmlns:a16="http://schemas.microsoft.com/office/drawing/2014/main" id="{5DFE528D-43A1-5945-A83A-3EA56C1915FF}"/>
              </a:ext>
            </a:extLst>
          </p:cNvPr>
          <p:cNvSpPr txBox="1"/>
          <p:nvPr/>
        </p:nvSpPr>
        <p:spPr>
          <a:xfrm>
            <a:off x="1097279" y="5470245"/>
            <a:ext cx="10058401" cy="646331"/>
          </a:xfrm>
          <a:prstGeom prst="rect">
            <a:avLst/>
          </a:prstGeom>
          <a:noFill/>
        </p:spPr>
        <p:txBody>
          <a:bodyPr wrap="square" rtlCol="0">
            <a:spAutoFit/>
          </a:bodyPr>
          <a:lstStyle/>
          <a:p>
            <a:r>
              <a:rPr lang="en-US" dirty="0"/>
              <a:t>Based on hundreds of the touchpoints a student interacting with marketing and sales team, how likely a lead is going to convert to a real student</a:t>
            </a:r>
          </a:p>
        </p:txBody>
      </p:sp>
      <p:pic>
        <p:nvPicPr>
          <p:cNvPr id="6" name="Picture 5">
            <a:extLst>
              <a:ext uri="{FF2B5EF4-FFF2-40B4-BE49-F238E27FC236}">
                <a16:creationId xmlns:a16="http://schemas.microsoft.com/office/drawing/2014/main" id="{1902DB29-CACF-D244-88F6-0AE0F9812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47" y="5546412"/>
            <a:ext cx="493996" cy="493996"/>
          </a:xfrm>
          <a:prstGeom prst="rect">
            <a:avLst/>
          </a:prstGeom>
        </p:spPr>
      </p:pic>
    </p:spTree>
    <p:extLst>
      <p:ext uri="{BB962C8B-B14F-4D97-AF65-F5344CB8AC3E}">
        <p14:creationId xmlns:p14="http://schemas.microsoft.com/office/powerpoint/2010/main" val="74186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F74EA-E232-464A-BCD5-9355DC2C01E9}"/>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371916" y="4826503"/>
            <a:ext cx="1210051" cy="1210051"/>
          </a:xfrm>
          <a:prstGeom prst="rect">
            <a:avLst/>
          </a:prstGeom>
        </p:spPr>
      </p:pic>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3097109"/>
            <a:ext cx="8908111" cy="3760891"/>
          </a:xfrm>
        </p:spPr>
        <p:txBody>
          <a:bodyPr anchor="ctr">
            <a:normAutofit/>
          </a:bodyPr>
          <a:lstStyle/>
          <a:p>
            <a:r>
              <a:rPr lang="en-CA" dirty="0"/>
              <a:t>1</a:t>
            </a:r>
            <a:r>
              <a:rPr lang="en-CA" dirty="0">
                <a:solidFill>
                  <a:schemeClr val="tx1"/>
                </a:solidFill>
              </a:rPr>
              <a:t>.</a:t>
            </a:r>
            <a:r>
              <a:rPr lang="en-US" dirty="0">
                <a:solidFill>
                  <a:schemeClr val="tx1"/>
                </a:solidFill>
              </a:rPr>
              <a:t> Data Cleaning &amp; Pick up the right features</a:t>
            </a:r>
          </a:p>
          <a:p>
            <a:r>
              <a:rPr lang="en-US" sz="1800" b="1" u="sng" dirty="0">
                <a:solidFill>
                  <a:schemeClr val="tx1"/>
                </a:solidFill>
              </a:rPr>
              <a:t>Data Cleaning ;</a:t>
            </a:r>
          </a:p>
          <a:p>
            <a:r>
              <a:rPr lang="en-US" sz="1800" dirty="0"/>
              <a:t>Clean Null ( fill in mean or drop or 0)</a:t>
            </a:r>
          </a:p>
          <a:p>
            <a:r>
              <a:rPr lang="en-US" sz="1800" dirty="0"/>
              <a:t>Data reformatting ( string, date, float.._)</a:t>
            </a:r>
          </a:p>
          <a:p>
            <a:r>
              <a:rPr lang="en-US" sz="1800" dirty="0"/>
              <a:t>Variance Filter (drop low variance column)</a:t>
            </a:r>
            <a:br>
              <a:rPr lang="en-US" sz="1800" dirty="0"/>
            </a:br>
            <a:endParaRPr lang="en-US" sz="1800" dirty="0"/>
          </a:p>
          <a:p>
            <a:r>
              <a:rPr lang="en-US" sz="1800" b="1" u="sng" dirty="0">
                <a:solidFill>
                  <a:schemeClr val="tx1"/>
                </a:solidFill>
              </a:rPr>
              <a:t>Keep import features (try </a:t>
            </a:r>
            <a:r>
              <a:rPr lang="en-CA" sz="1800" b="1" u="sng" dirty="0">
                <a:solidFill>
                  <a:schemeClr val="tx1"/>
                </a:solidFill>
              </a:rPr>
              <a:t>to</a:t>
            </a:r>
            <a:r>
              <a:rPr lang="en-US" sz="1800" b="1" u="sng" dirty="0">
                <a:solidFill>
                  <a:schemeClr val="tx1"/>
                </a:solidFill>
              </a:rPr>
              <a:t> </a:t>
            </a:r>
            <a:r>
              <a:rPr lang="en-CA" sz="1800" b="1" u="sng" dirty="0">
                <a:solidFill>
                  <a:schemeClr val="tx1"/>
                </a:solidFill>
              </a:rPr>
              <a:t>keep</a:t>
            </a:r>
            <a:r>
              <a:rPr lang="en-US" sz="1800" b="1" u="sng" dirty="0">
                <a:solidFill>
                  <a:schemeClr val="tx1"/>
                </a:solidFill>
              </a:rPr>
              <a:t> </a:t>
            </a:r>
            <a:r>
              <a:rPr lang="en-CA" sz="1800" b="1" u="sng" dirty="0">
                <a:solidFill>
                  <a:schemeClr val="tx1"/>
                </a:solidFill>
              </a:rPr>
              <a:t>each</a:t>
            </a:r>
            <a:r>
              <a:rPr lang="en-US" sz="1800" b="1" u="sng" dirty="0">
                <a:solidFill>
                  <a:schemeClr val="tx1"/>
                </a:solidFill>
              </a:rPr>
              <a:t> </a:t>
            </a:r>
            <a:r>
              <a:rPr lang="en-CA" sz="1800" b="1" u="sng" dirty="0">
                <a:solidFill>
                  <a:schemeClr val="tx1"/>
                </a:solidFill>
              </a:rPr>
              <a:t>feature</a:t>
            </a:r>
            <a:r>
              <a:rPr lang="en-US" sz="1800" b="1" u="sng" dirty="0">
                <a:solidFill>
                  <a:schemeClr val="tx1"/>
                </a:solidFill>
              </a:rPr>
              <a:t> </a:t>
            </a:r>
            <a:r>
              <a:rPr lang="en-CA" sz="1800" b="1" u="sng" dirty="0">
                <a:solidFill>
                  <a:schemeClr val="tx1"/>
                </a:solidFill>
              </a:rPr>
              <a:t>independently</a:t>
            </a:r>
            <a:r>
              <a:rPr lang="en-US" sz="1800" b="1" u="sng" dirty="0">
                <a:solidFill>
                  <a:schemeClr val="tx1"/>
                </a:solidFill>
              </a:rPr>
              <a:t>)</a:t>
            </a:r>
          </a:p>
          <a:p>
            <a:r>
              <a:rPr lang="en-US" sz="1800" dirty="0"/>
              <a:t>Drop unrelated features but still keep essential information</a:t>
            </a:r>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81F873A9-23A2-544E-A0C0-6F4B34A154A0}"/>
              </a:ext>
            </a:extLst>
          </p:cNvPr>
          <p:cNvSpPr txBox="1"/>
          <p:nvPr/>
        </p:nvSpPr>
        <p:spPr>
          <a:xfrm>
            <a:off x="8265456" y="5187589"/>
            <a:ext cx="3711282" cy="400110"/>
          </a:xfrm>
          <a:prstGeom prst="rect">
            <a:avLst/>
          </a:prstGeom>
          <a:noFill/>
        </p:spPr>
        <p:txBody>
          <a:bodyPr wrap="square" rtlCol="0">
            <a:spAutoFit/>
          </a:bodyPr>
          <a:lstStyle/>
          <a:p>
            <a:r>
              <a:rPr lang="en-US" sz="2000" dirty="0">
                <a:solidFill>
                  <a:srgbClr val="FF0000"/>
                </a:solidFill>
              </a:rPr>
              <a:t>Avoid highly correlated columns !</a:t>
            </a:r>
          </a:p>
        </p:txBody>
      </p:sp>
    </p:spTree>
    <p:extLst>
      <p:ext uri="{BB962C8B-B14F-4D97-AF65-F5344CB8AC3E}">
        <p14:creationId xmlns:p14="http://schemas.microsoft.com/office/powerpoint/2010/main" val="141011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2946431"/>
            <a:ext cx="8908111" cy="3760891"/>
          </a:xfrm>
        </p:spPr>
        <p:txBody>
          <a:bodyPr anchor="ctr">
            <a:normAutofit/>
          </a:bodyPr>
          <a:lstStyle/>
          <a:p>
            <a:r>
              <a:rPr lang="en-US" sz="2400" dirty="0"/>
              <a:t>2.</a:t>
            </a:r>
            <a:r>
              <a:rPr lang="en-US" sz="2400" dirty="0">
                <a:solidFill>
                  <a:schemeClr val="accent1"/>
                </a:solidFill>
              </a:rPr>
              <a:t> </a:t>
            </a:r>
            <a:r>
              <a:rPr lang="en-US" sz="2400" dirty="0">
                <a:solidFill>
                  <a:schemeClr val="tx1"/>
                </a:solidFill>
              </a:rPr>
              <a:t>Data preprocessing</a:t>
            </a:r>
          </a:p>
          <a:p>
            <a:r>
              <a:rPr lang="en-US" sz="2400" dirty="0" err="1">
                <a:solidFill>
                  <a:schemeClr val="bg1"/>
                </a:solidFill>
                <a:highlight>
                  <a:srgbClr val="000000"/>
                </a:highlight>
              </a:rPr>
              <a:t>MinMaxScaler</a:t>
            </a:r>
            <a:endParaRPr lang="en-US" sz="2400" dirty="0">
              <a:solidFill>
                <a:schemeClr val="bg1"/>
              </a:solidFill>
              <a:highlight>
                <a:srgbClr val="000000"/>
              </a:highlight>
            </a:endParaRPr>
          </a:p>
          <a:p>
            <a:r>
              <a:rPr lang="en-US" sz="2400" dirty="0">
                <a:solidFill>
                  <a:schemeClr val="bg1"/>
                </a:solidFill>
                <a:highlight>
                  <a:srgbClr val="000000"/>
                </a:highlight>
              </a:rPr>
              <a:t>Principal Component Analysis (PCA)</a:t>
            </a:r>
          </a:p>
          <a:p>
            <a:r>
              <a:rPr lang="en-US" sz="2400" dirty="0" err="1">
                <a:solidFill>
                  <a:schemeClr val="bg1"/>
                </a:solidFill>
                <a:highlight>
                  <a:srgbClr val="000000"/>
                </a:highlight>
              </a:rPr>
              <a:t>StandardScaler</a:t>
            </a:r>
            <a:endParaRPr lang="en-US" sz="2400" dirty="0">
              <a:solidFill>
                <a:schemeClr val="bg1"/>
              </a:solidFill>
              <a:highlight>
                <a:srgbClr val="000000"/>
              </a:highlight>
            </a:endParaRPr>
          </a:p>
          <a:p>
            <a:r>
              <a:rPr lang="en-US" sz="2400" dirty="0">
                <a:solidFill>
                  <a:schemeClr val="bg1"/>
                </a:solidFill>
                <a:highlight>
                  <a:srgbClr val="000000"/>
                </a:highlight>
              </a:rPr>
              <a:t>One-hot Encoding</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320622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187716" y="3097109"/>
            <a:ext cx="8908111" cy="3760891"/>
          </a:xfrm>
        </p:spPr>
        <p:txBody>
          <a:bodyPr anchor="ctr">
            <a:normAutofit/>
          </a:bodyPr>
          <a:lstStyle/>
          <a:p>
            <a:endParaRPr lang="en-US" sz="2400" dirty="0">
              <a:solidFill>
                <a:schemeClr val="tx1"/>
              </a:solidFill>
            </a:endParaRPr>
          </a:p>
          <a:p>
            <a:endParaRPr lang="en-US" sz="2400" dirty="0">
              <a:solidFill>
                <a:schemeClr val="tx1"/>
              </a:solidFill>
            </a:endParaRPr>
          </a:p>
          <a:p>
            <a:r>
              <a:rPr lang="en-US" sz="2400" dirty="0">
                <a:solidFill>
                  <a:schemeClr val="bg1"/>
                </a:solidFill>
                <a:highlight>
                  <a:srgbClr val="000000"/>
                </a:highlight>
              </a:rPr>
              <a:t>Classifier</a:t>
            </a:r>
            <a:r>
              <a:rPr lang="en-US" sz="2400" dirty="0">
                <a:solidFill>
                  <a:schemeClr val="tx1"/>
                </a:solidFill>
              </a:rPr>
              <a:t> </a:t>
            </a:r>
          </a:p>
          <a:p>
            <a:r>
              <a:rPr lang="en-US" sz="3000" dirty="0" err="1">
                <a:solidFill>
                  <a:schemeClr val="tx1"/>
                </a:solidFill>
              </a:rPr>
              <a:t>Kneighbors</a:t>
            </a:r>
            <a:endParaRPr lang="en-US" sz="3000" dirty="0">
              <a:solidFill>
                <a:schemeClr val="tx1"/>
              </a:solidFill>
            </a:endParaRPr>
          </a:p>
          <a:p>
            <a:r>
              <a:rPr lang="en-US" sz="3000" dirty="0">
                <a:solidFill>
                  <a:schemeClr val="tx1"/>
                </a:solidFill>
              </a:rPr>
              <a:t>Decision Tree </a:t>
            </a:r>
          </a:p>
          <a:p>
            <a:r>
              <a:rPr lang="en-US" sz="3000" dirty="0">
                <a:solidFill>
                  <a:schemeClr val="tx1"/>
                </a:solidFill>
              </a:rPr>
              <a:t>Random Forest</a:t>
            </a:r>
          </a:p>
          <a:p>
            <a:endParaRPr lang="en-US" sz="2400" dirty="0">
              <a:solidFill>
                <a:schemeClr val="tx1"/>
              </a:solidFill>
            </a:endParaRPr>
          </a:p>
          <a:p>
            <a:endParaRPr lang="en-US" sz="2400" dirty="0"/>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CDB4071C-2630-A34E-8193-4DE4D1225C4E}"/>
              </a:ext>
            </a:extLst>
          </p:cNvPr>
          <p:cNvSpPr txBox="1"/>
          <p:nvPr/>
        </p:nvSpPr>
        <p:spPr>
          <a:xfrm>
            <a:off x="1097280" y="2047902"/>
            <a:ext cx="2944167" cy="738664"/>
          </a:xfrm>
          <a:prstGeom prst="rect">
            <a:avLst/>
          </a:prstGeom>
          <a:noFill/>
        </p:spPr>
        <p:txBody>
          <a:bodyPr wrap="square" rtlCol="0">
            <a:spAutoFit/>
          </a:bodyPr>
          <a:lstStyle/>
          <a:p>
            <a:r>
              <a:rPr lang="en-US" sz="2400" dirty="0"/>
              <a:t>3.Choose Models </a:t>
            </a:r>
          </a:p>
          <a:p>
            <a:endParaRPr lang="en-US" dirty="0"/>
          </a:p>
        </p:txBody>
      </p:sp>
    </p:spTree>
    <p:extLst>
      <p:ext uri="{BB962C8B-B14F-4D97-AF65-F5344CB8AC3E}">
        <p14:creationId xmlns:p14="http://schemas.microsoft.com/office/powerpoint/2010/main" val="237938240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555</Words>
  <Application>Microsoft Macintosh PowerPoint</Application>
  <PresentationFormat>Widescreen</PresentationFormat>
  <Paragraphs>109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Tw Cen MT</vt:lpstr>
      <vt:lpstr>Wingdings</vt:lpstr>
      <vt:lpstr>RetrospectVTI</vt:lpstr>
      <vt:lpstr> Super Awesome Team Presents:</vt:lpstr>
      <vt:lpstr>Back Story</vt:lpstr>
      <vt:lpstr>Why we are doing this analysis</vt:lpstr>
      <vt:lpstr>Machine Learning Component </vt:lpstr>
      <vt:lpstr>Obtain the Datasets </vt:lpstr>
      <vt:lpstr>Identify the problem ( Target )</vt:lpstr>
      <vt:lpstr>Process Defined in 4 Easy Steps</vt:lpstr>
      <vt:lpstr>Process Defined in 4 Easy Steps</vt:lpstr>
      <vt:lpstr>Process Defined in 4 Easy Steps</vt:lpstr>
      <vt:lpstr>Example Of Decision Tree</vt:lpstr>
      <vt:lpstr>Process Defined in 4 Easy Steps</vt:lpstr>
      <vt:lpstr>Test Result</vt:lpstr>
      <vt:lpstr>Most important factors affect the conversion</vt:lpstr>
      <vt:lpstr>PowerPoint Presentation</vt:lpstr>
      <vt:lpstr>Weekly Website Traffic </vt:lpstr>
      <vt:lpstr>Resources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Super Awesome Team Presents:</dc:title>
  <dc:creator>d ram</dc:creator>
  <cp:lastModifiedBy>Wind Wind</cp:lastModifiedBy>
  <cp:revision>23</cp:revision>
  <dcterms:created xsi:type="dcterms:W3CDTF">2020-03-27T21:46:53Z</dcterms:created>
  <dcterms:modified xsi:type="dcterms:W3CDTF">2020-03-28T16:31:10Z</dcterms:modified>
</cp:coreProperties>
</file>